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20.xml" ContentType="application/inkml+xml"/>
  <Override PartName="/ppt/ink/ink21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3"/>
    <p:sldId id="278" r:id="rId4"/>
    <p:sldId id="279" r:id="rId5"/>
    <p:sldId id="280" r:id="rId7"/>
    <p:sldId id="262" r:id="rId8"/>
    <p:sldId id="257" r:id="rId9"/>
    <p:sldId id="258" r:id="rId10"/>
    <p:sldId id="259" r:id="rId11"/>
    <p:sldId id="261" r:id="rId12"/>
    <p:sldId id="260" r:id="rId13"/>
    <p:sldId id="263" r:id="rId14"/>
    <p:sldId id="264" r:id="rId15"/>
    <p:sldId id="265" r:id="rId16"/>
    <p:sldId id="268" r:id="rId17"/>
    <p:sldId id="282" r:id="rId18"/>
    <p:sldId id="266" r:id="rId19"/>
    <p:sldId id="267" r:id="rId20"/>
    <p:sldId id="269" r:id="rId21"/>
    <p:sldId id="298" r:id="rId22"/>
    <p:sldId id="270" r:id="rId23"/>
    <p:sldId id="271" r:id="rId24"/>
    <p:sldId id="277" r:id="rId25"/>
    <p:sldId id="299" r:id="rId26"/>
    <p:sldId id="304" r:id="rId2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B6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-1224" y="2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8-11-25T18:49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172 592,'7'2,"-5"0,1 0,-3-1,2-1,0 2,0-2,-1 2,1-4,-2 0,0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8-11-25T19:47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524 427,'0'3,"0"3,4 1,-4 2,1-1,-1-2,2 2,-2-2,0-5,4 5,-3-5,-1 3,0 3,6-2,-6-3,3 7,1-2,-4-5,3 3,-1-2,-2-1,2 0,-2 0,0 0,2-1,-1 1,3 2,-4-1,2-3,-1 2,1 0,2-2,-3 1,1 1,0-2,0 0,-1 0,3 0,-1 4,-1-4,2 1,-1-1,1 0,-2 0,1 0,-1 0,3 0,0 0,-1 0,5 0,0 0,-2-1,-2-1,9-2,-4-1,-6 3,3-1,-2 1,1-1,-3 1,1 0,-1 0,1-1,-3 1,1 0,2-1,-2 1,3-2,0-3,4 0,-4 2,2-7,-5 8,1-3,-1 4,2-1,-2-1,1 1,2-4,-1 2,3-3,0 2,-5 2,3 0,-3 0,-2 3,3-2,-1 1,2 3,-3 0,3-5,-1 5,-1-6,2 5,-3-1,-1 0,0 0,-1 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8-11-25T19:47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251 779,'0'1,"0"1,0 0,2-2,0 0,1 0,-1 0,2 0,-3 0,1 2,0 0,0-1,-1-1,1 0,0 2,0 0,-1-2,1 0,0 0,-4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8-11-25T19:47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542 782,'1'0,"3"0,-2 0,1 0,1 0,-2 0,1 0,1 0,-3 0,3 0,-1 0,3 0,1 0,3 0,-3 0,-1 0,-1 0,-3 0,-1 0,6 0,6 0,1 0,7 0,-5 0,-6 0,-1 0,-7 0,0 0,-1 0,1 0,-2 2,2-2,-4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8-11-25T19:47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278 189,'-2'0,"-2"0,1 0,1 0,-1 0,1 0,0 0,-1 2,-1 4,0-1,-3 4,6 3,-6-2,1 1,3 0,3-6,0 0,0 0,0-3,3 2,-1-1,0-3,1 2,-3 0,2-2,-2 1,2 1,0-2,-2 4,1-1,-1-1,0 2,0-1,0 1,4 1,-4-2,0 1,0-2,0 1,-4 1,1 1,1-3,-1-1,1 1,-2-2,1 0,-2 0,-1 0,5 0,-5 0,4 0,1 0,2-2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8-11-25T19:47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341 232,'2'3,"0"2,-2-1,1 1,-1 2,4 4,-2 1,-2-5,1 2,-1 0,0-7,0 1,0-1,0-4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8-11-25T19:47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341 200,'5'2,"-3"-2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8-11-25T19:47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413 240,'0'4,"2"1,-2 1,5 4,-5 2,2 2,0-3,3 1,-5-10,0-4,0 1,0-1,0 0,0 0,0 1,0-1,0-2,0-1,0 1,0 1,0-2,2 1,-2 2,0-1,0 1,0 0,0 1,5-3,-3 1,1 1,3-3,-1 1,-3 2,-1 2,1 0,0 2,0-2,-1 2,3 0,1-1,-1 1,-4 0,5 1,-3-3,-2 2,0 0,2 0,-2-1,0 1,1 2,-1-1,2-3,-2 2,0 3,0-3,0 0,2-1,0-1,-1 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8-11-25T19:47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137 460,'7'-1,"9"6,-4 2,-3 0,3 5,-7-5,-1-5,-4 0,0 0,0-1,0 5,0 2,0 28,0-8,0-18,0-11,-2-28,0 19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8-11-25T19:47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214 460,'-1'-1,"-3"4,4 1,-9 3,0 1,-1 1,1 2,0-2,0 1,2-5,6 1,-3-1,1-1,3-3,-2 1,0 0,-1 0,-1 1,2-5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8-11-25T19:47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260 422,'2'0,"0"1,-1-1,1 2,2 0,-1 1,1-1,1 5,-2-5,-8-2,3 0,1 0,-3 0,2 0,2 2,-1-2,-1 2,2 3,0-3,0 1,0-1,2 1,-1-1,1 0,0 0,-2-1,0 1,0 0,0 0,-4 3,-4-2,-8 6,7-2,4-5,-1 2,5-4,-1 0,0 0,2-2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8-11-25T18:49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179 722,'0'2,"7"3,-3-1,1 0,-2-3,-1-1,0 0,-2-1,2 1,-2-4,1 0,-1 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8-11-25T19:47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207 793,'2'2,"3"-2,2 0,4 0,1 0,2 0,-7 0,-5 0,0 0,0 0,-1 0,3 0,-1 0,3 0,-1 0,-2 0,1 0,0 0,-1 0,4 1,-3-1,-3 0,-2-1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8-11-25T19:47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537 640,'2'0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8-11-25T18:49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209 578,'-2'2,"2"3,-3-1,3-2,0 1,-2 1,2-3,0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8-11-25T18:49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157 540,'2'0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8-11-25T18:49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152 631,'2'0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8-11-25T18:49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143 682,'2'0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8-11-25T18:49: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169 758,'2'0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8-11-25T19:47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433 346,'0'4,"-2"-1,0 4,-7 7,-1-3,1-1,2-1,7-5,-2-3,0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18-11-25T19:47:4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297 585,'53'20,"-20"-15,1-5,15 0,-7 0,6 0,5 0,-8 2,-8 8,13-10,-8 0,-12 0,-13 0,-6 0,-6 0,-5 2,2-2,2 2,3-1,5-1,2 0,0 0,2 0,-4 0,-6 0,-5 0,-2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/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" name="Freeform 18"/>
            <p:cNvSpPr/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" name="Freeform 22"/>
            <p:cNvSpPr/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" name="Freeform 26"/>
            <p:cNvSpPr/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 useBgFill="1">
          <p:nvSpPr>
            <p:cNvPr id="15" name="Freeform 10"/>
            <p:cNvSpPr/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9F853-6214-43EE-B975-4F10CA43BB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3CB70-D8D7-4232-8F43-6D8CBA25B4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9F853-6214-43EE-B975-4F10CA43BB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3CB70-D8D7-4232-8F43-6D8CBA25B4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9F853-6214-43EE-B975-4F10CA43BB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3CB70-D8D7-4232-8F43-6D8CBA25B49E}" type="slidenum">
              <a:rPr lang="zh-CN" altLang="en-US" smtClean="0"/>
            </a:fld>
            <a:endParaRPr lang="zh-CN" alt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/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" name="Freeform 18"/>
            <p:cNvSpPr/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Freeform 22"/>
            <p:cNvSpPr/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" name="Freeform 26"/>
            <p:cNvSpPr/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 useBgFill="1">
          <p:nvSpPr>
            <p:cNvPr id="20" name="Freeform 19"/>
            <p:cNvSpPr/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9F853-6214-43EE-B975-4F10CA43BB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3CB70-D8D7-4232-8F43-6D8CBA25B49E}" type="slidenum">
              <a:rPr lang="zh-CN" altLang="en-US" smtClean="0"/>
            </a:fld>
            <a:endParaRPr lang="zh-CN" alt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/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" name="Freeform 18"/>
          <p:cNvSpPr/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1" name="Freeform 22"/>
          <p:cNvSpPr/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2" name="Freeform 26"/>
          <p:cNvSpPr/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 useBgFill="1">
        <p:nvSpPr>
          <p:cNvPr id="13" name="Freeform 10"/>
          <p:cNvSpPr/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9F853-6214-43EE-B975-4F10CA43BB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3CB70-D8D7-4232-8F43-6D8CBA25B4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9F853-6214-43EE-B975-4F10CA43BB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3CB70-D8D7-4232-8F43-6D8CBA25B49E}" type="slidenum">
              <a:rPr lang="zh-CN" altLang="en-US" smtClean="0"/>
            </a:fld>
            <a:endParaRPr lang="zh-CN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9F853-6214-43EE-B975-4F10CA43BB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3CB70-D8D7-4232-8F43-6D8CBA25B4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9F853-6214-43EE-B975-4F10CA43BB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3CB70-D8D7-4232-8F43-6D8CBA25B4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/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" name="Freeform 18"/>
            <p:cNvSpPr/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" name="Freeform 22"/>
            <p:cNvSpPr/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" name="Freeform 26"/>
            <p:cNvSpPr/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 useBgFill="1">
          <p:nvSpPr>
            <p:cNvPr id="11" name="Freeform 10"/>
            <p:cNvSpPr/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9F853-6214-43EE-B975-4F10CA43BB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3CB70-D8D7-4232-8F43-6D8CBA25B4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9F853-6214-43EE-B975-4F10CA43BB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3CB70-D8D7-4232-8F43-6D8CBA25B49E}" type="slidenum">
              <a:rPr lang="zh-CN" altLang="en-US" smtClean="0"/>
            </a:fld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/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Freeform 18"/>
            <p:cNvSpPr/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Freeform 22"/>
            <p:cNvSpPr/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" name="Freeform 26"/>
            <p:cNvSpPr/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 useBgFill="1">
          <p:nvSpPr>
            <p:cNvPr id="29" name="Freeform 28"/>
            <p:cNvSpPr/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/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" name="Freeform 18"/>
            <p:cNvSpPr/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" name="Freeform 22"/>
            <p:cNvSpPr/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" name="Freeform 26"/>
            <p:cNvSpPr/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 useBgFill="1">
          <p:nvSpPr>
            <p:cNvPr id="14" name="Freeform 10"/>
            <p:cNvSpPr/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9F853-6214-43EE-B975-4F10CA43BB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3CB70-D8D7-4232-8F43-6D8CBA25B49E}" type="slidenum">
              <a:rPr lang="zh-CN" altLang="en-US" smtClean="0"/>
            </a:fld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/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" name="Freeform 22"/>
            <p:cNvSpPr/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" name="Freeform 26"/>
            <p:cNvSpPr/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 useBgFill="1">
          <p:nvSpPr>
            <p:cNvPr id="21" name="Freeform 10"/>
            <p:cNvSpPr/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9939F853-6214-43EE-B975-4F10CA43BB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7603CB70-D8D7-4232-8F43-6D8CBA25B49E}" type="slidenum">
              <a:rPr lang="zh-CN" altLang="en-US" smtClean="0"/>
            </a:fld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anose="05050102010706020507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58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anose="05050102010706020507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98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anose="05050102010706020507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anose="05050102010706020507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anose="05050102010706020507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5"/>
        </a:spcBef>
        <a:buClr>
          <a:schemeClr val="accent1"/>
        </a:buClr>
        <a:buFont typeface="Symbol" panose="05050102010706020507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5"/>
        </a:spcBef>
        <a:buClr>
          <a:schemeClr val="accent1"/>
        </a:buClr>
        <a:buFont typeface="Symbol" panose="05050102010706020507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5"/>
        </a:spcBef>
        <a:buClr>
          <a:schemeClr val="accent1"/>
        </a:buClr>
        <a:buFont typeface="Symbol" panose="05050102010706020507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5"/>
        </a:spcBef>
        <a:buClr>
          <a:schemeClr val="accent1"/>
        </a:buClr>
        <a:buFont typeface="Symbol" panose="05050102010706020507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customXml" Target="../ink/ink11.xml"/><Relationship Id="rId8" Type="http://schemas.openxmlformats.org/officeDocument/2006/relationships/image" Target="../media/image18.png"/><Relationship Id="rId7" Type="http://schemas.openxmlformats.org/officeDocument/2006/relationships/customXml" Target="../ink/ink10.xml"/><Relationship Id="rId6" Type="http://schemas.openxmlformats.org/officeDocument/2006/relationships/image" Target="../media/image17.png"/><Relationship Id="rId5" Type="http://schemas.openxmlformats.org/officeDocument/2006/relationships/customXml" Target="../ink/ink9.xml"/><Relationship Id="rId4" Type="http://schemas.openxmlformats.org/officeDocument/2006/relationships/image" Target="../media/image16.png"/><Relationship Id="rId31" Type="http://schemas.openxmlformats.org/officeDocument/2006/relationships/slideLayout" Target="../slideLayouts/slideLayout2.xml"/><Relationship Id="rId30" Type="http://schemas.openxmlformats.org/officeDocument/2006/relationships/image" Target="../media/image13.png"/><Relationship Id="rId3" Type="http://schemas.openxmlformats.org/officeDocument/2006/relationships/customXml" Target="../ink/ink8.xml"/><Relationship Id="rId29" Type="http://schemas.openxmlformats.org/officeDocument/2006/relationships/customXml" Target="../ink/ink21.xml"/><Relationship Id="rId28" Type="http://schemas.openxmlformats.org/officeDocument/2006/relationships/image" Target="../media/image28.png"/><Relationship Id="rId27" Type="http://schemas.openxmlformats.org/officeDocument/2006/relationships/customXml" Target="../ink/ink20.xml"/><Relationship Id="rId26" Type="http://schemas.openxmlformats.org/officeDocument/2006/relationships/image" Target="../media/image27.png"/><Relationship Id="rId25" Type="http://schemas.openxmlformats.org/officeDocument/2006/relationships/customXml" Target="../ink/ink19.xml"/><Relationship Id="rId24" Type="http://schemas.openxmlformats.org/officeDocument/2006/relationships/image" Target="../media/image26.png"/><Relationship Id="rId23" Type="http://schemas.openxmlformats.org/officeDocument/2006/relationships/customXml" Target="../ink/ink18.xml"/><Relationship Id="rId22" Type="http://schemas.openxmlformats.org/officeDocument/2006/relationships/image" Target="../media/image25.png"/><Relationship Id="rId21" Type="http://schemas.openxmlformats.org/officeDocument/2006/relationships/customXml" Target="../ink/ink17.xml"/><Relationship Id="rId20" Type="http://schemas.openxmlformats.org/officeDocument/2006/relationships/image" Target="../media/image24.png"/><Relationship Id="rId2" Type="http://schemas.openxmlformats.org/officeDocument/2006/relationships/image" Target="../media/image15.png"/><Relationship Id="rId19" Type="http://schemas.openxmlformats.org/officeDocument/2006/relationships/customXml" Target="../ink/ink16.xml"/><Relationship Id="rId18" Type="http://schemas.openxmlformats.org/officeDocument/2006/relationships/image" Target="../media/image23.png"/><Relationship Id="rId17" Type="http://schemas.openxmlformats.org/officeDocument/2006/relationships/customXml" Target="../ink/ink15.xml"/><Relationship Id="rId16" Type="http://schemas.openxmlformats.org/officeDocument/2006/relationships/image" Target="../media/image22.png"/><Relationship Id="rId15" Type="http://schemas.openxmlformats.org/officeDocument/2006/relationships/customXml" Target="../ink/ink14.xml"/><Relationship Id="rId14" Type="http://schemas.openxmlformats.org/officeDocument/2006/relationships/image" Target="../media/image21.png"/><Relationship Id="rId13" Type="http://schemas.openxmlformats.org/officeDocument/2006/relationships/customXml" Target="../ink/ink13.xml"/><Relationship Id="rId12" Type="http://schemas.openxmlformats.org/officeDocument/2006/relationships/image" Target="../media/image20.png"/><Relationship Id="rId11" Type="http://schemas.openxmlformats.org/officeDocument/2006/relationships/customXml" Target="../ink/ink12.xml"/><Relationship Id="rId10" Type="http://schemas.openxmlformats.org/officeDocument/2006/relationships/image" Target="../media/image19.png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customXml" Target="../ink/ink4.xml"/><Relationship Id="rId7" Type="http://schemas.openxmlformats.org/officeDocument/2006/relationships/image" Target="../media/image12.png"/><Relationship Id="rId6" Type="http://schemas.openxmlformats.org/officeDocument/2006/relationships/customXml" Target="../ink/ink3.xml"/><Relationship Id="rId5" Type="http://schemas.openxmlformats.org/officeDocument/2006/relationships/image" Target="../media/image11.png"/><Relationship Id="rId4" Type="http://schemas.openxmlformats.org/officeDocument/2006/relationships/customXml" Target="../ink/ink2.xml"/><Relationship Id="rId3" Type="http://schemas.openxmlformats.org/officeDocument/2006/relationships/image" Target="../media/image10.png"/><Relationship Id="rId2" Type="http://schemas.openxmlformats.org/officeDocument/2006/relationships/customXml" Target="../ink/ink1.xml"/><Relationship Id="rId13" Type="http://schemas.openxmlformats.org/officeDocument/2006/relationships/slideLayout" Target="../slideLayouts/slideLayout2.xml"/><Relationship Id="rId12" Type="http://schemas.openxmlformats.org/officeDocument/2006/relationships/customXml" Target="../ink/ink7.xml"/><Relationship Id="rId11" Type="http://schemas.openxmlformats.org/officeDocument/2006/relationships/customXml" Target="../ink/ink6.xml"/><Relationship Id="rId10" Type="http://schemas.openxmlformats.org/officeDocument/2006/relationships/customXml" Target="../ink/ink5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69272" y="4297665"/>
            <a:ext cx="20104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---</a:t>
            </a:r>
            <a:r>
              <a:rPr lang="zh-CN" altLang="en-US" b="1" dirty="0" smtClean="0"/>
              <a:t>主讲人 ：王天锐</a:t>
            </a:r>
            <a:endParaRPr lang="zh-CN" altLang="en-US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370" y="67945"/>
            <a:ext cx="3067050" cy="2171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59737" y="2108093"/>
            <a:ext cx="430530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 smtClean="0">
                <a:latin typeface="+mj-ea"/>
                <a:ea typeface="+mj-ea"/>
              </a:rPr>
              <a:t>机器学习导学</a:t>
            </a:r>
            <a:endParaRPr lang="zh-CN" altLang="en-US" sz="5400" b="1" dirty="0" smtClean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38967" y="3184383"/>
            <a:ext cx="7920880" cy="3450696"/>
          </a:xfrm>
        </p:spPr>
        <p:txBody>
          <a:bodyPr/>
          <a:lstStyle/>
          <a:p>
            <a:r>
              <a:rPr lang="zh-CN" altLang="en-US" sz="2800" b="1" dirty="0" smtClean="0"/>
              <a:t>线性代数</a:t>
            </a:r>
            <a:endParaRPr lang="en-US" altLang="zh-CN" sz="2800" b="1" dirty="0" smtClean="0"/>
          </a:p>
          <a:p>
            <a:r>
              <a:rPr lang="zh-CN" altLang="en-US" sz="2800" b="1" dirty="0" smtClean="0"/>
              <a:t>概率</a:t>
            </a:r>
            <a:endParaRPr lang="en-US" altLang="zh-CN" sz="2800" b="1" dirty="0" smtClean="0"/>
          </a:p>
          <a:p>
            <a:r>
              <a:rPr lang="zh-CN" altLang="en-US" sz="2800" b="1" dirty="0"/>
              <a:t>高</a:t>
            </a:r>
            <a:r>
              <a:rPr lang="zh-CN" altLang="en-US" sz="2800" b="1" dirty="0" smtClean="0"/>
              <a:t>数</a:t>
            </a:r>
            <a:endParaRPr lang="en-US" altLang="zh-CN" sz="2800" b="1" dirty="0" smtClean="0"/>
          </a:p>
          <a:p>
            <a:r>
              <a:rPr lang="en-US" altLang="zh-CN" sz="2800" b="1" dirty="0"/>
              <a:t> </a:t>
            </a:r>
            <a:r>
              <a:rPr lang="en-US" altLang="zh-CN" sz="2800" b="1" dirty="0" smtClean="0"/>
              <a:t> ····</a:t>
            </a:r>
            <a:endParaRPr lang="zh-CN" altLang="en-US" sz="2800" b="1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 b="1" dirty="0" smtClean="0"/>
              <a:t>数学 </a:t>
            </a:r>
            <a:r>
              <a:rPr lang="en-US" altLang="zh-CN" sz="4800" b="1" dirty="0" smtClean="0"/>
              <a:t>and </a:t>
            </a:r>
            <a:r>
              <a:rPr lang="zh-CN" altLang="en-US" sz="4800" b="1" dirty="0" smtClean="0"/>
              <a:t>机器学习</a:t>
            </a:r>
            <a:endParaRPr lang="zh-CN" altLang="en-US" sz="4800" b="1" dirty="0"/>
          </a:p>
        </p:txBody>
      </p:sp>
      <p:grpSp>
        <p:nvGrpSpPr>
          <p:cNvPr id="11" name="组合 10"/>
          <p:cNvGrpSpPr/>
          <p:nvPr/>
        </p:nvGrpSpPr>
        <p:grpSpPr>
          <a:xfrm>
            <a:off x="2272665" y="3284855"/>
            <a:ext cx="6139180" cy="400050"/>
            <a:chOff x="3579" y="5173"/>
            <a:chExt cx="9668" cy="630"/>
          </a:xfrm>
        </p:grpSpPr>
        <p:sp>
          <p:nvSpPr>
            <p:cNvPr id="4" name="右箭头 3"/>
            <p:cNvSpPr/>
            <p:nvPr/>
          </p:nvSpPr>
          <p:spPr>
            <a:xfrm>
              <a:off x="3579" y="5351"/>
              <a:ext cx="3742" cy="2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001" y="5173"/>
              <a:ext cx="5246" cy="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/>
                <a:t>高维空间问题，如∑ </a:t>
              </a:r>
              <a:r>
                <a:rPr lang="en-US" altLang="zh-CN" sz="2000" b="1" dirty="0" err="1" smtClean="0"/>
                <a:t>wixi</a:t>
              </a:r>
              <a:r>
                <a:rPr lang="en-US" altLang="zh-CN" sz="2000" b="1" dirty="0" smtClean="0"/>
                <a:t> = y </a:t>
              </a:r>
              <a:endParaRPr lang="zh-CN" altLang="en-US" sz="2000" b="1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912620" y="3786505"/>
            <a:ext cx="7265035" cy="400050"/>
            <a:chOff x="3012" y="5963"/>
            <a:chExt cx="11441" cy="630"/>
          </a:xfrm>
        </p:grpSpPr>
        <p:sp>
          <p:nvSpPr>
            <p:cNvPr id="6" name="右箭头 5"/>
            <p:cNvSpPr/>
            <p:nvPr/>
          </p:nvSpPr>
          <p:spPr>
            <a:xfrm>
              <a:off x="3012" y="6140"/>
              <a:ext cx="3629" cy="2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93" y="5963"/>
              <a:ext cx="7561" cy="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/>
                <a:t>描述不确定的事件，典型例子：正态分布</a:t>
              </a:r>
              <a:endParaRPr lang="zh-CN" altLang="en-US" sz="2000" b="1" dirty="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624330" y="4220845"/>
            <a:ext cx="6503035" cy="400050"/>
            <a:chOff x="2558" y="6647"/>
            <a:chExt cx="10241" cy="630"/>
          </a:xfrm>
        </p:grpSpPr>
        <p:sp>
          <p:nvSpPr>
            <p:cNvPr id="8" name="右箭头 7"/>
            <p:cNvSpPr/>
            <p:nvPr/>
          </p:nvSpPr>
          <p:spPr>
            <a:xfrm>
              <a:off x="2558" y="6825"/>
              <a:ext cx="3856" cy="2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53" y="6647"/>
              <a:ext cx="5946" cy="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/>
                <a:t>求解</a:t>
              </a:r>
              <a:r>
                <a:rPr lang="zh-CN" altLang="en-US" sz="2000" b="1" dirty="0" smtClean="0"/>
                <a:t>模型、证明模型、优化模型</a:t>
              </a:r>
              <a:endParaRPr lang="zh-CN" altLang="en-US" sz="2000" b="1" dirty="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297170" y="2677795"/>
            <a:ext cx="2921000" cy="400050"/>
            <a:chOff x="8342" y="4217"/>
            <a:chExt cx="4600" cy="630"/>
          </a:xfrm>
        </p:grpSpPr>
        <p:sp>
          <p:nvSpPr>
            <p:cNvPr id="10" name="TextBox 9"/>
            <p:cNvSpPr txBox="1"/>
            <p:nvPr/>
          </p:nvSpPr>
          <p:spPr>
            <a:xfrm>
              <a:off x="8342" y="4217"/>
              <a:ext cx="1884" cy="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/>
                <a:t>W * X = Y</a:t>
              </a:r>
              <a:endParaRPr lang="zh-CN" altLang="en-US" sz="2000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66" y="4217"/>
              <a:ext cx="2676" cy="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/>
                <a:t>W = Y * X ^(-1)</a:t>
              </a:r>
              <a:endParaRPr lang="zh-CN" altLang="en-US" sz="2000" b="1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39388" y="1836569"/>
            <a:ext cx="45817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学习的时候一定要去想，为什么学他，</a:t>
            </a:r>
            <a:endParaRPr lang="en-US" altLang="zh-CN" dirty="0" smtClean="0"/>
          </a:p>
          <a:p>
            <a:r>
              <a:rPr lang="zh-CN" altLang="en-US" dirty="0" smtClean="0"/>
              <a:t>包括我提前发的一些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语法或者</a:t>
            </a:r>
            <a:endParaRPr lang="en-US" altLang="zh-CN" dirty="0" smtClean="0"/>
          </a:p>
          <a:p>
            <a:r>
              <a:rPr lang="en-US" altLang="zh-CN" dirty="0" err="1" smtClean="0"/>
              <a:t>Numpy</a:t>
            </a:r>
            <a:r>
              <a:rPr lang="zh-CN" altLang="en-US" dirty="0" smtClean="0"/>
              <a:t>的一些操作。为什么要用矩阵乘法？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781482" y="2099578"/>
            <a:ext cx="7408333" cy="4569371"/>
          </a:xfrm>
        </p:spPr>
        <p:txBody>
          <a:bodyPr>
            <a:normAutofit fontScale="90000" lnSpcReduction="20000"/>
          </a:bodyPr>
          <a:lstStyle/>
          <a:p>
            <a:r>
              <a:rPr lang="zh-CN" altLang="en-US" sz="2800" b="1" dirty="0" smtClean="0"/>
              <a:t>为啥我们要用这个玩意？？</a:t>
            </a:r>
            <a:endParaRPr lang="zh-CN" altLang="en-US" sz="2800" b="1" dirty="0" smtClean="0"/>
          </a:p>
          <a:p>
            <a:r>
              <a:rPr lang="zh-CN" altLang="en-US" sz="2800" b="1" dirty="0" smtClean="0"/>
              <a:t>与</a:t>
            </a:r>
            <a:r>
              <a:rPr lang="en-US" altLang="zh-CN" sz="2800" b="1" dirty="0" smtClean="0"/>
              <a:t>C</a:t>
            </a:r>
            <a:r>
              <a:rPr lang="zh-CN" altLang="en-US" sz="2800" b="1" dirty="0" smtClean="0"/>
              <a:t>、</a:t>
            </a:r>
            <a:r>
              <a:rPr lang="en-US" altLang="zh-CN" sz="2800" b="1" dirty="0" smtClean="0"/>
              <a:t>java</a:t>
            </a:r>
            <a:r>
              <a:rPr lang="zh-CN" altLang="en-US" sz="2800" b="1" dirty="0" smtClean="0"/>
              <a:t>的区别以及他的作用</a:t>
            </a:r>
            <a:endParaRPr lang="en-US" altLang="zh-CN" sz="2800" b="1" dirty="0" smtClean="0"/>
          </a:p>
          <a:p>
            <a:pPr lvl="1"/>
            <a:r>
              <a:rPr lang="zh-CN" altLang="en-US" sz="2400" b="1" dirty="0" smtClean="0"/>
              <a:t>数据处理的库特别多，</a:t>
            </a:r>
            <a:r>
              <a:rPr lang="en-US" altLang="zh-CN" sz="2400" b="1" dirty="0" err="1" smtClean="0"/>
              <a:t>matlab</a:t>
            </a:r>
            <a:r>
              <a:rPr lang="en-US" altLang="zh-CN" sz="2400" b="1" dirty="0" smtClean="0"/>
              <a:t> low</a:t>
            </a:r>
            <a:r>
              <a:rPr lang="zh-CN" altLang="en-US" sz="2400" b="1" dirty="0" smtClean="0"/>
              <a:t>的一批</a:t>
            </a:r>
            <a:endParaRPr lang="en-US" altLang="zh-CN" sz="2400" b="1" dirty="0" smtClean="0"/>
          </a:p>
          <a:p>
            <a:pPr lvl="1"/>
            <a:r>
              <a:rPr lang="zh-CN" altLang="en-US" sz="2400" b="1" dirty="0"/>
              <a:t>数据</a:t>
            </a:r>
            <a:r>
              <a:rPr lang="zh-CN" altLang="en-US" sz="2400" b="1" dirty="0" smtClean="0"/>
              <a:t>可视化</a:t>
            </a:r>
            <a:endParaRPr lang="en-US" altLang="zh-CN" sz="2400" b="1" dirty="0" smtClean="0"/>
          </a:p>
          <a:p>
            <a:pPr lvl="1"/>
            <a:r>
              <a:rPr lang="zh-CN" altLang="en-US" sz="2400" b="1" dirty="0" smtClean="0"/>
              <a:t>爬虫</a:t>
            </a:r>
            <a:endParaRPr lang="en-US" altLang="zh-CN" sz="2400" b="1" dirty="0" smtClean="0"/>
          </a:p>
          <a:p>
            <a:pPr lvl="1"/>
            <a:r>
              <a:rPr lang="zh-CN" altLang="en-US" sz="2400" b="1" dirty="0" smtClean="0"/>
              <a:t>服务器</a:t>
            </a:r>
            <a:endParaRPr lang="en-US" altLang="zh-CN" sz="2400" b="1" dirty="0" smtClean="0"/>
          </a:p>
          <a:p>
            <a:pPr lvl="1"/>
            <a:r>
              <a:rPr lang="zh-CN" altLang="en-US" sz="2400" b="1" dirty="0" smtClean="0"/>
              <a:t>写应用端</a:t>
            </a:r>
            <a:endParaRPr lang="en-US" altLang="zh-CN" sz="2400" b="1" dirty="0" smtClean="0"/>
          </a:p>
          <a:p>
            <a:pPr lvl="1"/>
            <a:r>
              <a:rPr lang="en-US" altLang="zh-CN" sz="2400" b="1" dirty="0" smtClean="0"/>
              <a:t>  ········</a:t>
            </a:r>
            <a:endParaRPr lang="en-US" altLang="zh-CN" sz="2400" b="1" dirty="0" smtClean="0"/>
          </a:p>
          <a:p>
            <a:pPr lvl="1"/>
            <a:endParaRPr lang="en-US" altLang="zh-CN" sz="2400" b="1" dirty="0" smtClean="0"/>
          </a:p>
          <a:p>
            <a:pPr lvl="1"/>
            <a:r>
              <a:rPr lang="en-US" altLang="zh-CN" sz="2400" b="1" dirty="0" smtClean="0"/>
              <a:t>anaconda</a:t>
            </a:r>
            <a:r>
              <a:rPr lang="zh-CN" altLang="en-US" sz="2400" b="1" dirty="0" smtClean="0"/>
              <a:t>的作用</a:t>
            </a:r>
            <a:endParaRPr lang="en-US" altLang="zh-CN" sz="2400" b="1" dirty="0" smtClean="0"/>
          </a:p>
          <a:p>
            <a:pPr lvl="1"/>
            <a:endParaRPr lang="en-US" altLang="zh-CN" sz="2400" b="1" dirty="0" smtClean="0"/>
          </a:p>
          <a:p>
            <a:pPr lvl="1"/>
            <a:r>
              <a:rPr lang="zh-CN" altLang="en-US" sz="2400" b="1" dirty="0" smtClean="0"/>
              <a:t>写</a:t>
            </a:r>
            <a:r>
              <a:rPr lang="en-US" altLang="zh-CN" sz="2400" b="1" dirty="0" smtClean="0"/>
              <a:t>python</a:t>
            </a:r>
            <a:r>
              <a:rPr lang="zh-CN" altLang="en-US" sz="2400" b="1" dirty="0" smtClean="0"/>
              <a:t>的方式很多：</a:t>
            </a:r>
            <a:endParaRPr lang="zh-CN" altLang="en-US" sz="2400" b="1" dirty="0" smtClean="0"/>
          </a:p>
          <a:p>
            <a:pPr lvl="1"/>
            <a:r>
              <a:rPr lang="en-US" altLang="zh-CN" sz="2400" b="1" dirty="0" smtClean="0"/>
              <a:t>1</a:t>
            </a:r>
            <a:r>
              <a:rPr lang="zh-CN" altLang="en-US" sz="2400" b="1" dirty="0" smtClean="0"/>
              <a:t>、</a:t>
            </a:r>
            <a:r>
              <a:rPr lang="en-US" altLang="zh-CN" sz="2400" b="1" dirty="0" smtClean="0"/>
              <a:t>idea   2</a:t>
            </a:r>
            <a:r>
              <a:rPr lang="zh-CN" altLang="en-US" sz="2400" b="1" dirty="0" smtClean="0"/>
              <a:t>、交互式 终端   </a:t>
            </a:r>
            <a:r>
              <a:rPr lang="en-US" altLang="zh-CN" sz="2400" b="1" dirty="0" smtClean="0"/>
              <a:t>3</a:t>
            </a:r>
            <a:r>
              <a:rPr lang="zh-CN" altLang="en-US" sz="2400" b="1" dirty="0" smtClean="0"/>
              <a:t>、</a:t>
            </a:r>
            <a:r>
              <a:rPr lang="en-US" altLang="zh-CN" sz="2400" b="1" dirty="0" smtClean="0"/>
              <a:t>jupyter </a:t>
            </a:r>
            <a:endParaRPr lang="en-US" altLang="zh-CN" sz="2400" b="1" dirty="0" smtClean="0"/>
          </a:p>
          <a:p>
            <a:pPr lvl="1"/>
            <a:endParaRPr lang="zh-CN" altLang="en-US" sz="2400" b="1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开工！</a:t>
            </a:r>
            <a:r>
              <a:rPr lang="en-US" altLang="zh-CN" dirty="0" smtClean="0"/>
              <a:t>python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Python</a:t>
            </a:r>
            <a:r>
              <a:rPr lang="zh-CN" altLang="en-US" dirty="0" smtClean="0"/>
              <a:t>语法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看</a:t>
            </a:r>
            <a:r>
              <a:rPr lang="en-US" altLang="zh-CN" dirty="0"/>
              <a:t>markdown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https://github.com/wangtianrui/My-notes/blob/master/%E5%9F%B9%E8%AE%AD/2018-11.md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这里把要用到的语法和库全写出来了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72067" y="2060848"/>
            <a:ext cx="7408333" cy="4065315"/>
          </a:xfrm>
        </p:spPr>
        <p:txBody>
          <a:bodyPr>
            <a:normAutofit/>
          </a:bodyPr>
          <a:lstStyle/>
          <a:p>
            <a:r>
              <a:rPr lang="zh-CN" altLang="en-US" b="1" dirty="0" smtClean="0"/>
              <a:t>生活中会有很多线性和非线性的玩意：比如天气温度、股票、你每天吃多少饭等等</a:t>
            </a:r>
            <a:endParaRPr lang="en-US" altLang="zh-CN" b="1" dirty="0" smtClean="0"/>
          </a:p>
          <a:p>
            <a:endParaRPr lang="en-US" altLang="zh-CN" b="1" dirty="0"/>
          </a:p>
          <a:p>
            <a:r>
              <a:rPr lang="zh-CN" altLang="en-US" b="1" dirty="0" smtClean="0"/>
              <a:t>这种时候很容易（以目前你们的思维来的话也只能）</a:t>
            </a:r>
            <a:endParaRPr lang="en-US" altLang="zh-CN" b="1" dirty="0" smtClean="0"/>
          </a:p>
          <a:p>
            <a:r>
              <a:rPr lang="zh-CN" altLang="en-US" b="1" dirty="0" smtClean="0"/>
              <a:t>想到用一个曲线或者直线之类的玩意去“描述”它</a:t>
            </a:r>
            <a:endParaRPr lang="en-US" altLang="zh-CN" b="1" dirty="0" smtClean="0"/>
          </a:p>
          <a:p>
            <a:endParaRPr lang="en-US" altLang="zh-CN" b="1" dirty="0"/>
          </a:p>
          <a:p>
            <a:r>
              <a:rPr lang="en-US" altLang="zh-CN" b="1" dirty="0" smtClean="0"/>
              <a:t> f(x) = alpha * x + bias</a:t>
            </a:r>
            <a:endParaRPr lang="en-US" altLang="zh-CN" b="1" dirty="0"/>
          </a:p>
          <a:p>
            <a:endParaRPr lang="en-US" altLang="zh-CN" b="1" dirty="0" smtClean="0"/>
          </a:p>
          <a:p>
            <a:r>
              <a:rPr lang="zh-CN" altLang="en-US" b="1" dirty="0" smtClean="0">
                <a:sym typeface="+mn-ea"/>
              </a:rPr>
              <a:t>那么如果我们就以</a:t>
            </a:r>
            <a:r>
              <a:rPr lang="en-US" altLang="zh-CN" b="1" dirty="0" smtClean="0">
                <a:sym typeface="+mn-ea"/>
              </a:rPr>
              <a:t>f(x)</a:t>
            </a:r>
            <a:r>
              <a:rPr lang="zh-CN" altLang="en-US" b="1" dirty="0" smtClean="0">
                <a:sym typeface="+mn-ea"/>
              </a:rPr>
              <a:t>为模型，我们训练的是啥？</a:t>
            </a:r>
            <a:endParaRPr lang="en-US" altLang="zh-CN" b="1" dirty="0" smtClean="0"/>
          </a:p>
          <a:p>
            <a:endParaRPr lang="en-US" altLang="zh-CN" b="1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线性规划、回归预测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07975" y="3657210"/>
            <a:ext cx="7408333" cy="3450696"/>
          </a:xfrm>
        </p:spPr>
        <p:txBody>
          <a:bodyPr/>
          <a:lstStyle/>
          <a:p>
            <a:r>
              <a:rPr lang="zh-CN" altLang="en-US" b="1" dirty="0" smtClean="0">
                <a:sym typeface="+mn-ea"/>
              </a:rPr>
              <a:t>那么如果我们就以</a:t>
            </a:r>
            <a:r>
              <a:rPr lang="en-US" altLang="zh-CN" b="1" dirty="0" smtClean="0">
                <a:sym typeface="+mn-ea"/>
              </a:rPr>
              <a:t>f(x)</a:t>
            </a:r>
            <a:r>
              <a:rPr lang="zh-CN" altLang="en-US" b="1" dirty="0" smtClean="0">
                <a:sym typeface="+mn-ea"/>
              </a:rPr>
              <a:t>为模型，我们训练的是啥？</a:t>
            </a:r>
            <a:endParaRPr lang="zh-CN" altLang="en-US" b="1" dirty="0"/>
          </a:p>
          <a:p>
            <a:r>
              <a:rPr lang="zh-CN" altLang="en-US" b="1" dirty="0"/>
              <a:t>这里引出梯度下降以及</a:t>
            </a:r>
            <a:r>
              <a:rPr lang="en-US" altLang="zh-CN" b="1" dirty="0" err="1"/>
              <a:t>bp</a:t>
            </a:r>
            <a:r>
              <a:rPr lang="zh-CN" altLang="en-US" b="1" dirty="0" smtClean="0"/>
              <a:t>算法</a:t>
            </a:r>
            <a:endParaRPr lang="en-US" altLang="zh-CN" b="1" dirty="0"/>
          </a:p>
          <a:p>
            <a:r>
              <a:rPr lang="en-US" altLang="zh-CN" b="1" dirty="0"/>
              <a:t>G(x) = f(x)    </a:t>
            </a:r>
            <a:r>
              <a:rPr lang="en-US" altLang="zh-CN" b="1" dirty="0" smtClean="0">
                <a:sym typeface="+mn-ea"/>
              </a:rPr>
              <a:t> f(x) = alpha * x</a:t>
            </a:r>
            <a:endParaRPr lang="en-US" altLang="zh-CN" dirty="0" smtClean="0"/>
          </a:p>
          <a:p>
            <a:r>
              <a:rPr lang="zh-CN" altLang="en-US" dirty="0" smtClean="0"/>
              <a:t>梯度下降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动手实现一下吧！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优化方向和方法</a:t>
            </a:r>
            <a:endParaRPr lang="zh-CN" altLang="en-US" dirty="0"/>
          </a:p>
        </p:txBody>
      </p:sp>
      <p:sp>
        <p:nvSpPr>
          <p:cNvPr id="4" name="AutoShape 2" descr="https://upload-images.jianshu.io/upload_images/1234352-6ae594f795406b8b.png?imageMogr2/auto-orient/strip%7CimageView2/2/w/989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AutoShape 4" descr="https://upload-images.jianshu.io/upload_images/1234352-6ae594f795406b8b.png?imageMogr2/auto-orient/strip%7CimageView2/2/w/989/format/web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4101" name="Picture 5" descr="C:\Users\ScorpioMiku\AppData\Roaming\Tencent\Users\1056992492\TIM\WinTemp\RichOle\`B{~}8VC]X]7O6$%2Q9P6)6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400" y="4651375"/>
            <a:ext cx="3632200" cy="203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组合 10"/>
          <p:cNvGrpSpPr/>
          <p:nvPr/>
        </p:nvGrpSpPr>
        <p:grpSpPr>
          <a:xfrm>
            <a:off x="827405" y="2060575"/>
            <a:ext cx="5062220" cy="1593850"/>
            <a:chOff x="1303" y="3245"/>
            <a:chExt cx="7972" cy="2510"/>
          </a:xfrm>
        </p:grpSpPr>
        <p:sp>
          <p:nvSpPr>
            <p:cNvPr id="6" name="TextBox 5"/>
            <p:cNvSpPr txBox="1"/>
            <p:nvPr/>
          </p:nvSpPr>
          <p:spPr>
            <a:xfrm>
              <a:off x="1303" y="3245"/>
              <a:ext cx="5017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建立起一个衡量误差的函数：</a:t>
              </a:r>
              <a:endParaRPr lang="zh-CN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351" y="4193"/>
              <a:ext cx="1937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Loss = L(x)</a:t>
              </a:r>
              <a:endParaRPr lang="zh-CN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757" y="5173"/>
              <a:ext cx="7518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将我们的目标从“优化模型”转移到降低</a:t>
              </a:r>
              <a:r>
                <a:rPr lang="en-US" altLang="zh-CN" dirty="0" smtClean="0"/>
                <a:t>Loss</a:t>
              </a:r>
              <a:endParaRPr lang="zh-CN" altLang="en-US" dirty="0"/>
            </a:p>
          </p:txBody>
        </p:sp>
      </p:grpSp>
      <p:pic>
        <p:nvPicPr>
          <p:cNvPr id="4102" name="Picture 6" descr="C:\Users\ScorpioMiku\AppData\Roaming\Tencent\Users\1056992492\TIM\WinTemp\RichOle\68JFWL3R{KJ}AD19}N{$YK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290" y="1270000"/>
            <a:ext cx="5325745" cy="158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0" name="墨迹 9"/>
              <p14:cNvContentPartPr/>
              <p14:nvPr/>
            </p14:nvContentPartPr>
            <p14:xfrm>
              <a:off x="2476500" y="2197100"/>
              <a:ext cx="273050" cy="41275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4"/>
            </p:blipFill>
            <p:spPr>
              <a:xfrm>
                <a:off x="2476500" y="2197100"/>
                <a:ext cx="273050" cy="412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2" name="墨迹 11"/>
              <p14:cNvContentPartPr/>
              <p14:nvPr/>
            </p14:nvContentPartPr>
            <p14:xfrm>
              <a:off x="1885950" y="3714750"/>
              <a:ext cx="4044950" cy="2667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6"/>
            </p:blipFill>
            <p:spPr>
              <a:xfrm>
                <a:off x="1885950" y="3714750"/>
                <a:ext cx="4044950" cy="266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3" name="墨迹 12"/>
              <p14:cNvContentPartPr/>
              <p14:nvPr/>
            </p14:nvContentPartPr>
            <p14:xfrm>
              <a:off x="3327400" y="2463800"/>
              <a:ext cx="1898650" cy="110490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8"/>
            </p:blipFill>
            <p:spPr>
              <a:xfrm>
                <a:off x="3327400" y="2463800"/>
                <a:ext cx="1898650" cy="1104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4" name="墨迹 13"/>
              <p14:cNvContentPartPr/>
              <p14:nvPr/>
            </p14:nvContentPartPr>
            <p14:xfrm>
              <a:off x="1593850" y="4946650"/>
              <a:ext cx="203200" cy="889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0"/>
            </p:blipFill>
            <p:spPr>
              <a:xfrm>
                <a:off x="1593850" y="4946650"/>
                <a:ext cx="203200" cy="88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5" name="墨迹 14"/>
              <p14:cNvContentPartPr/>
              <p14:nvPr/>
            </p14:nvContentPartPr>
            <p14:xfrm>
              <a:off x="3441700" y="4965700"/>
              <a:ext cx="1104900" cy="127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2"/>
            </p:blipFill>
            <p:spPr>
              <a:xfrm>
                <a:off x="3441700" y="4965700"/>
                <a:ext cx="110490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6" name="墨迹 15"/>
              <p14:cNvContentPartPr/>
              <p14:nvPr/>
            </p14:nvContentPartPr>
            <p14:xfrm>
              <a:off x="1295400" y="1200150"/>
              <a:ext cx="469900" cy="9398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14"/>
            </p:blipFill>
            <p:spPr>
              <a:xfrm>
                <a:off x="1295400" y="1200150"/>
                <a:ext cx="469900" cy="939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7" name="墨迹 16"/>
              <p14:cNvContentPartPr/>
              <p14:nvPr/>
            </p14:nvContentPartPr>
            <p14:xfrm>
              <a:off x="2165350" y="1473200"/>
              <a:ext cx="76200" cy="50165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6"/>
            </p:blipFill>
            <p:spPr>
              <a:xfrm>
                <a:off x="2165350" y="1473200"/>
                <a:ext cx="76200" cy="501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8" name="墨迹 17"/>
              <p14:cNvContentPartPr/>
              <p14:nvPr/>
            </p14:nvContentPartPr>
            <p14:xfrm>
              <a:off x="2165350" y="1270000"/>
              <a:ext cx="44450" cy="1270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8"/>
            </p:blipFill>
            <p:spPr>
              <a:xfrm>
                <a:off x="2165350" y="1270000"/>
                <a:ext cx="444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9" name="墨迹 18"/>
              <p14:cNvContentPartPr/>
              <p14:nvPr/>
            </p14:nvContentPartPr>
            <p14:xfrm>
              <a:off x="2622550" y="1524000"/>
              <a:ext cx="501650" cy="4826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0"/>
            </p:blipFill>
            <p:spPr>
              <a:xfrm>
                <a:off x="2622550" y="1524000"/>
                <a:ext cx="501650" cy="482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0" name="墨迹 19"/>
              <p14:cNvContentPartPr/>
              <p14:nvPr/>
            </p14:nvContentPartPr>
            <p14:xfrm>
              <a:off x="869950" y="2914650"/>
              <a:ext cx="412750" cy="8445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2"/>
            </p:blipFill>
            <p:spPr>
              <a:xfrm>
                <a:off x="869950" y="2914650"/>
                <a:ext cx="412750" cy="844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1" name="墨迹 20"/>
              <p14:cNvContentPartPr/>
              <p14:nvPr/>
            </p14:nvContentPartPr>
            <p14:xfrm>
              <a:off x="800100" y="2914650"/>
              <a:ext cx="558800" cy="5778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4"/>
            </p:blipFill>
            <p:spPr>
              <a:xfrm>
                <a:off x="800100" y="2914650"/>
                <a:ext cx="558800" cy="577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2" name="墨迹 21"/>
              <p14:cNvContentPartPr/>
              <p14:nvPr/>
            </p14:nvContentPartPr>
            <p14:xfrm>
              <a:off x="1416050" y="2679700"/>
              <a:ext cx="400050" cy="51435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6"/>
            </p:blipFill>
            <p:spPr>
              <a:xfrm>
                <a:off x="1416050" y="2679700"/>
                <a:ext cx="400050" cy="514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4" name="墨迹 23"/>
              <p14:cNvContentPartPr/>
              <p14:nvPr/>
            </p14:nvContentPartPr>
            <p14:xfrm>
              <a:off x="1314450" y="5035550"/>
              <a:ext cx="692150" cy="190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28"/>
            </p:blipFill>
            <p:spPr>
              <a:xfrm>
                <a:off x="1314450" y="5035550"/>
                <a:ext cx="69215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5" name="墨迹 24"/>
              <p14:cNvContentPartPr/>
              <p14:nvPr/>
            </p14:nvContentPartPr>
            <p14:xfrm>
              <a:off x="3409950" y="4064000"/>
              <a:ext cx="12700" cy="36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30"/>
            </p:blipFill>
            <p:spPr>
              <a:xfrm>
                <a:off x="3409950" y="4064000"/>
                <a:ext cx="12700" cy="36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7200" y="185928"/>
            <a:ext cx="8229600" cy="1252728"/>
          </a:xfrm>
        </p:spPr>
        <p:txBody>
          <a:bodyPr/>
          <a:p>
            <a:r>
              <a:rPr lang="zh-CN" altLang="en-US"/>
              <a:t>小练习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4870" y="2237740"/>
            <a:ext cx="2817495" cy="20713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3200" y="-1310005"/>
            <a:ext cx="10026015" cy="7521575"/>
          </a:xfrm>
          <a:prstGeom prst="rect">
            <a:avLst/>
          </a:prstGeom>
        </p:spPr>
      </p:pic>
      <p:sp>
        <p:nvSpPr>
          <p:cNvPr id="8" name="流程图: 卡片 7"/>
          <p:cNvSpPr/>
          <p:nvPr/>
        </p:nvSpPr>
        <p:spPr>
          <a:xfrm>
            <a:off x="5435600" y="4760595"/>
            <a:ext cx="4112260" cy="3449320"/>
          </a:xfrm>
          <a:prstGeom prst="flowChartPunchedCar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8" grpId="1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首先让同学们思考，看到这个数据分布，用什么模型，怎么优化？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四种模型</a:t>
            </a:r>
            <a:endParaRPr lang="en-US" altLang="zh-CN" dirty="0" smtClean="0"/>
          </a:p>
          <a:p>
            <a:r>
              <a:rPr lang="zh-CN" altLang="en-US" dirty="0" smtClean="0"/>
              <a:t>线性</a:t>
            </a:r>
            <a:endParaRPr lang="en-US" altLang="zh-CN" dirty="0" smtClean="0"/>
          </a:p>
          <a:p>
            <a:r>
              <a:rPr lang="zh-CN" altLang="en-US" dirty="0" smtClean="0"/>
              <a:t>非线性</a:t>
            </a:r>
            <a:endParaRPr lang="en-US" altLang="zh-CN" dirty="0" smtClean="0"/>
          </a:p>
          <a:p>
            <a:r>
              <a:rPr lang="zh-CN" altLang="en-US" dirty="0" smtClean="0"/>
              <a:t>加入一些奇怪的函数</a:t>
            </a:r>
            <a:endParaRPr lang="en-US" altLang="zh-CN" dirty="0" smtClean="0"/>
          </a:p>
          <a:p>
            <a:r>
              <a:rPr lang="zh-CN" altLang="en-US" dirty="0" smtClean="0"/>
              <a:t>局部加权回归</a:t>
            </a:r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拟合天气气温，做到预测！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212976"/>
            <a:ext cx="3806056" cy="2872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梯度爆炸</a:t>
            </a:r>
            <a:endParaRPr lang="zh-CN" altLang="en-US" dirty="0" smtClean="0"/>
          </a:p>
          <a:p>
            <a:endParaRPr lang="zh-CN" altLang="en-US" dirty="0" smtClean="0"/>
          </a:p>
          <a:p>
            <a:r>
              <a:rPr lang="en-US" altLang="zh-CN" dirty="0" smtClean="0"/>
              <a:t>x = x / max(x)</a:t>
            </a:r>
            <a:endParaRPr lang="en-US" altLang="zh-CN" dirty="0" smtClean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x = (x - np.mean(x)) / np.std(x)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遇到的问题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72067" y="2132856"/>
            <a:ext cx="7408333" cy="3993307"/>
          </a:xfrm>
        </p:spPr>
        <p:txBody>
          <a:bodyPr/>
          <a:lstStyle/>
          <a:p>
            <a:r>
              <a:rPr lang="zh-CN" altLang="en-US" dirty="0" smtClean="0"/>
              <a:t>有监督 </a:t>
            </a:r>
            <a:r>
              <a:rPr lang="en-US" altLang="zh-CN" dirty="0" smtClean="0"/>
              <a:t>---- </a:t>
            </a:r>
            <a:r>
              <a:rPr lang="zh-CN" altLang="en-US" dirty="0" smtClean="0"/>
              <a:t>无监督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分析刚刚线性回归的好处与坏处</a:t>
            </a:r>
            <a:endParaRPr lang="en-US" altLang="zh-CN" dirty="0" smtClean="0"/>
          </a:p>
          <a:p>
            <a:r>
              <a:rPr lang="zh-CN" altLang="en-US" dirty="0" smtClean="0"/>
              <a:t>引入加权</a:t>
            </a:r>
            <a:r>
              <a:rPr lang="en-US" altLang="zh-CN" dirty="0" smtClean="0"/>
              <a:t>loss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局部加权回归</a:t>
            </a:r>
            <a:br>
              <a:rPr lang="zh-CN" altLang="en-US" dirty="0" smtClean="0"/>
            </a:br>
            <a:r>
              <a:rPr lang="en-US" altLang="zh-CN" dirty="0" smtClean="0"/>
              <a:t>——</a:t>
            </a:r>
            <a:r>
              <a:rPr lang="zh-CN" altLang="en-US" dirty="0" smtClean="0"/>
              <a:t>自闭之旅开始</a:t>
            </a: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2758440"/>
            <a:ext cx="4504690" cy="3450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82165" y="114300"/>
            <a:ext cx="8974455" cy="22091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775" y="3281680"/>
            <a:ext cx="1952625" cy="685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825" y="1346200"/>
            <a:ext cx="2676525" cy="6858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503295" y="6209030"/>
            <a:ext cx="498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这图有问题！但是找不到更好的了。咱们画一个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7200" y="3011043"/>
            <a:ext cx="8229600" cy="1252728"/>
          </a:xfrm>
        </p:spPr>
        <p:txBody>
          <a:bodyPr>
            <a:noAutofit/>
          </a:bodyPr>
          <a:p>
            <a:r>
              <a:rPr lang="zh-CN" altLang="en-US">
                <a:solidFill>
                  <a:schemeClr val="tx1"/>
                </a:solidFill>
              </a:rPr>
              <a:t>主要是给大二讲的，大一的听着有点儿懵很正常。代码不强求，理论（思维）一定要跟随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" name="图片 3" descr="5A928[R{)`GJ)J30LI3I]`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3090" y="574040"/>
            <a:ext cx="4953000" cy="16884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00192" y="4149080"/>
            <a:ext cx="2468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可见线性代数的重要性</a:t>
            </a:r>
            <a:endParaRPr lang="zh-CN" altLang="en-US" dirty="0" smtClean="0"/>
          </a:p>
          <a:p>
            <a:r>
              <a:rPr lang="zh-CN" altLang="en-US" dirty="0"/>
              <a:t>用矩阵来解方程。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510" y="455930"/>
            <a:ext cx="8989695" cy="6189345"/>
          </a:xfrm>
          <a:prstGeom prst="rect">
            <a:avLst/>
          </a:prstGeom>
        </p:spPr>
      </p:pic>
      <p:sp>
        <p:nvSpPr>
          <p:cNvPr id="4" name="流程图: 可选过程 3"/>
          <p:cNvSpPr/>
          <p:nvPr/>
        </p:nvSpPr>
        <p:spPr>
          <a:xfrm>
            <a:off x="2186940" y="3855085"/>
            <a:ext cx="936625" cy="720090"/>
          </a:xfrm>
          <a:prstGeom prst="flowChartAlternateProcess">
            <a:avLst/>
          </a:prstGeom>
          <a:solidFill>
            <a:srgbClr val="31B6FD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370330" y="4030980"/>
            <a:ext cx="8166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why</a:t>
            </a:r>
            <a:r>
              <a:rPr lang="zh-CN" altLang="en-US"/>
              <a:t>？</a:t>
            </a:r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77470" y="6838950"/>
            <a:ext cx="8928735" cy="511238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479280" y="869950"/>
            <a:ext cx="55473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http://www.cnblogs.com/mikewolf2002/p/7588126.html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757410" y="3157220"/>
            <a:ext cx="55632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http://www.cnblogs.com/mikewolf2002/p/7637705.html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774555" y="4663440"/>
            <a:ext cx="61290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为什么机器学习门槛明明那么高，但是现在却能</a:t>
            </a:r>
            <a:r>
              <a:rPr lang="en-US" altLang="zh-CN"/>
              <a:t>”</a:t>
            </a:r>
            <a:r>
              <a:rPr lang="zh-CN" altLang="en-US">
                <a:sym typeface="+mn-ea"/>
              </a:rPr>
              <a:t>供大于求</a:t>
            </a:r>
            <a:r>
              <a:rPr lang="en-US" altLang="zh-CN">
                <a:sym typeface="+mn-ea"/>
              </a:rPr>
              <a:t>“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贝叶斯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概率！</a:t>
            </a:r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510" y="1281430"/>
            <a:ext cx="5564505" cy="1226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9592" y="3244334"/>
            <a:ext cx="4389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他</a:t>
            </a:r>
            <a:r>
              <a:rPr lang="zh-CN" altLang="en-US" dirty="0" smtClean="0"/>
              <a:t>是一个能预测未来的工具！</a:t>
            </a:r>
            <a:r>
              <a:rPr lang="en-US" altLang="zh-CN" dirty="0" smtClean="0"/>
              <a:t>---- </a:t>
            </a:r>
            <a:r>
              <a:rPr lang="zh-CN" altLang="en-US" dirty="0" smtClean="0"/>
              <a:t>王氏玄学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375714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举个例子：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63195" y="4050665"/>
            <a:ext cx="8816975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鲍骞月</a:t>
            </a:r>
            <a:r>
              <a:rPr lang="zh-CN" altLang="en-US" sz="1600"/>
              <a:t>在图书馆二楼的自习室遇到了一位非常心仪的女</a:t>
            </a:r>
            <a:r>
              <a:rPr lang="zh-CN" altLang="en-US" sz="1600"/>
              <a:t>生，但是那个女生不是每天</a:t>
            </a:r>
            <a:endParaRPr lang="zh-CN" altLang="en-US" sz="1600"/>
          </a:p>
          <a:p>
            <a:r>
              <a:rPr lang="zh-CN" altLang="en-US" sz="1600"/>
              <a:t>都去，而且他</a:t>
            </a:r>
            <a:r>
              <a:rPr lang="zh-CN" altLang="en-US" sz="1600"/>
              <a:t>每次去图书馆会走非常远的路，所以花了一个月时间蹲点。</a:t>
            </a:r>
            <a:endParaRPr lang="zh-CN" altLang="en-US" sz="1600"/>
          </a:p>
          <a:p>
            <a:r>
              <a:rPr lang="zh-CN" altLang="en-US" sz="1600"/>
              <a:t>每次遇到那位女生后也会跟她</a:t>
            </a:r>
            <a:r>
              <a:rPr lang="zh-CN" altLang="en-US" sz="1600"/>
              <a:t>交流，发现一个月里这位同学来了</a:t>
            </a:r>
            <a:r>
              <a:rPr lang="en-US" altLang="zh-CN" sz="1600"/>
              <a:t>20</a:t>
            </a:r>
            <a:r>
              <a:rPr lang="zh-CN" altLang="en-US" sz="1600"/>
              <a:t>次</a:t>
            </a:r>
            <a:endParaRPr lang="zh-CN" altLang="en-US" sz="1600"/>
          </a:p>
          <a:p>
            <a:r>
              <a:rPr lang="zh-CN" altLang="en-US" sz="1600"/>
              <a:t>但是不会聊天的我每次只会问问天气和有没有睡午觉。发现一个月里问到的睡了午觉的次数为</a:t>
            </a:r>
            <a:r>
              <a:rPr lang="en-US" altLang="zh-CN" sz="1600"/>
              <a:t>5</a:t>
            </a:r>
            <a:r>
              <a:rPr lang="zh-CN" altLang="en-US" sz="1600"/>
              <a:t>次</a:t>
            </a:r>
            <a:endParaRPr lang="zh-CN" altLang="en-US" sz="1600"/>
          </a:p>
          <a:p>
            <a:r>
              <a:rPr lang="zh-CN" altLang="en-US" sz="1600"/>
              <a:t>我还找到了那位女生舍友的</a:t>
            </a:r>
            <a:r>
              <a:rPr lang="en-US" altLang="zh-CN" sz="1600"/>
              <a:t>QQ</a:t>
            </a:r>
            <a:r>
              <a:rPr lang="zh-CN" altLang="en-US" sz="1600"/>
              <a:t>号，得知这位同学在这一个月里有</a:t>
            </a:r>
            <a:r>
              <a:rPr lang="en-US" altLang="zh-CN" sz="1600"/>
              <a:t>6</a:t>
            </a:r>
            <a:r>
              <a:rPr lang="zh-CN" altLang="en-US" sz="1600"/>
              <a:t>天睡了午觉</a:t>
            </a:r>
            <a:endParaRPr lang="zh-CN" altLang="en-US" sz="1600"/>
          </a:p>
          <a:p>
            <a:r>
              <a:rPr lang="zh-CN" altLang="en-US" sz="1600"/>
              <a:t>第二天，她舍友告诉我，她睡了午觉，问我去还是不去</a:t>
            </a:r>
            <a:endParaRPr lang="zh-CN" altLang="en-US" sz="1600"/>
          </a:p>
        </p:txBody>
      </p:sp>
      <p:sp>
        <p:nvSpPr>
          <p:cNvPr id="8" name="文本框 7"/>
          <p:cNvSpPr txBox="1"/>
          <p:nvPr/>
        </p:nvSpPr>
        <p:spPr>
          <a:xfrm>
            <a:off x="270510" y="5857875"/>
            <a:ext cx="224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P(B) = </a:t>
            </a:r>
            <a:r>
              <a:rPr lang="zh-CN" altLang="en-US"/>
              <a:t>睡午觉的概率 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752475" y="6329680"/>
            <a:ext cx="25253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P(A) = </a:t>
            </a:r>
            <a:r>
              <a:rPr lang="zh-CN" altLang="en-US"/>
              <a:t>是否会来自习室 </a:t>
            </a: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3797300" y="5857875"/>
            <a:ext cx="47250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P(B|A) = </a:t>
            </a:r>
            <a:r>
              <a:rPr lang="zh-CN" altLang="en-US"/>
              <a:t>来了自习室的天数里睡了午觉的概率 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2449830" y="5857875"/>
            <a:ext cx="12896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ym typeface="+mn-ea"/>
              </a:rPr>
              <a:t>= 6 /30 = 1/5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197860" y="6367145"/>
            <a:ext cx="1567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ym typeface="+mn-ea"/>
              </a:rPr>
              <a:t>= 20 / 30 = 2 / 3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8522335" y="5857875"/>
            <a:ext cx="6604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ym typeface="+mn-ea"/>
              </a:rPr>
              <a:t>=  1/4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781897" y="2427182"/>
            <a:ext cx="7408333" cy="3450696"/>
          </a:xfrm>
        </p:spPr>
        <p:txBody>
          <a:bodyPr/>
          <a:p>
            <a:r>
              <a:rPr lang="zh-CN" altLang="en-US"/>
              <a:t>基于已有的信息条件 </a:t>
            </a:r>
            <a:r>
              <a:rPr lang="en-US" altLang="zh-CN"/>
              <a:t>----&gt; </a:t>
            </a:r>
            <a:r>
              <a:rPr lang="zh-CN" altLang="en-US"/>
              <a:t>预测出未来的某个状态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文本分类：</a:t>
            </a:r>
            <a:endParaRPr lang="zh-CN" altLang="en-US"/>
          </a:p>
          <a:p>
            <a:r>
              <a:rPr lang="zh-CN" altLang="en-US"/>
              <a:t>我喜欢学习  </a:t>
            </a:r>
            <a:r>
              <a:rPr lang="en-US" altLang="zh-CN"/>
              <a:t>1</a:t>
            </a:r>
            <a:endParaRPr lang="zh-CN" altLang="en-US"/>
          </a:p>
          <a:p>
            <a:r>
              <a:rPr lang="zh-CN" altLang="en-US"/>
              <a:t>还是打游戏吧   </a:t>
            </a:r>
            <a:r>
              <a:rPr lang="en-US" altLang="zh-CN"/>
              <a:t>0 </a:t>
            </a:r>
            <a:endParaRPr lang="zh-CN" altLang="en-US"/>
          </a:p>
          <a:p>
            <a:r>
              <a:rPr lang="zh-CN" altLang="en-US"/>
              <a:t>游戏真好玩  </a:t>
            </a:r>
            <a:r>
              <a:rPr lang="en-US" altLang="zh-CN"/>
              <a:t>0</a:t>
            </a:r>
            <a:endParaRPr lang="zh-CN" altLang="en-US"/>
          </a:p>
          <a:p>
            <a:r>
              <a:rPr lang="zh-CN" altLang="en-US"/>
              <a:t>我们去写代码吧 </a:t>
            </a:r>
            <a:r>
              <a:rPr lang="en-US" altLang="zh-CN"/>
              <a:t>1</a:t>
            </a:r>
            <a:endParaRPr lang="en-US" altLang="zh-CN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贝叶斯</a:t>
            </a:r>
            <a:endParaRPr lang="zh-CN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030" y="3436620"/>
            <a:ext cx="3061970" cy="675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120015" y="6471920"/>
            <a:ext cx="8903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我，喜，欢，学，习，还，是，打，游，戏，吧，真，好，玩，们，去，写，代，码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55650" y="5822950"/>
            <a:ext cx="25488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问题</a:t>
            </a:r>
            <a:r>
              <a:rPr lang="en-US" altLang="zh-CN"/>
              <a:t>1</a:t>
            </a:r>
            <a:r>
              <a:rPr lang="zh-CN" altLang="en-US"/>
              <a:t>：转换成数学表示</a:t>
            </a:r>
            <a:endParaRPr lang="zh-CN" altLang="en-US"/>
          </a:p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198110" y="2946400"/>
            <a:ext cx="28028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问题</a:t>
            </a:r>
            <a:r>
              <a:rPr lang="en-US" altLang="zh-CN"/>
              <a:t>2</a:t>
            </a:r>
            <a:r>
              <a:rPr lang="zh-CN" altLang="en-US"/>
              <a:t>：怎么转换成概率？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789805" y="4438015"/>
            <a:ext cx="550799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利用贝叶斯</a:t>
            </a:r>
            <a:endParaRPr lang="zh-CN" altLang="en-US"/>
          </a:p>
          <a:p>
            <a:r>
              <a:rPr lang="zh-CN" altLang="en-US"/>
              <a:t>如果能找到</a:t>
            </a:r>
            <a:endParaRPr lang="zh-CN" altLang="en-US"/>
          </a:p>
          <a:p>
            <a:r>
              <a:rPr lang="en-US" altLang="zh-CN"/>
              <a:t>P(A) = </a:t>
            </a:r>
            <a:r>
              <a:rPr lang="zh-CN" altLang="en-US"/>
              <a:t>自己具有的某种条件的概率</a:t>
            </a:r>
            <a:endParaRPr lang="zh-CN" altLang="en-US"/>
          </a:p>
          <a:p>
            <a:r>
              <a:rPr lang="en-US" altLang="zh-CN"/>
              <a:t>p(B) = </a:t>
            </a:r>
            <a:r>
              <a:rPr lang="zh-CN" altLang="en-US"/>
              <a:t>是去玩的概率    </a:t>
            </a:r>
            <a:r>
              <a:rPr lang="en-US" altLang="zh-CN"/>
              <a:t>0</a:t>
            </a:r>
            <a:r>
              <a:rPr lang="zh-CN" altLang="en-US"/>
              <a:t>的概率</a:t>
            </a:r>
            <a:endParaRPr lang="en-US" altLang="zh-CN"/>
          </a:p>
          <a:p>
            <a:r>
              <a:rPr lang="en-US" altLang="zh-CN"/>
              <a:t>p(B|A) = </a:t>
            </a:r>
            <a:r>
              <a:rPr lang="zh-CN" altLang="en-US"/>
              <a:t>在</a:t>
            </a:r>
            <a:r>
              <a:rPr lang="en-US" altLang="zh-CN"/>
              <a:t>A</a:t>
            </a:r>
            <a:r>
              <a:rPr lang="zh-CN" altLang="en-US"/>
              <a:t>的条件下，</a:t>
            </a:r>
            <a:r>
              <a:rPr lang="en-US" altLang="zh-CN"/>
              <a:t>B</a:t>
            </a:r>
            <a:r>
              <a:rPr lang="zh-CN" altLang="en-US"/>
              <a:t>是去玩的概率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p(A|B) </a:t>
            </a:r>
            <a:endParaRPr lang="en-US" altLang="zh-CN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3445510" y="3284855"/>
            <a:ext cx="1558290" cy="27266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3304540" y="601154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chemeClr val="accent6">
                    <a:lumMod val="60000"/>
                    <a:lumOff val="40000"/>
                  </a:schemeClr>
                </a:solidFill>
              </a:rPr>
              <a:t>思考一下</a:t>
            </a:r>
            <a:endParaRPr lang="zh-CN" altLang="en-US" sz="24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15595" y="652145"/>
            <a:ext cx="8903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我，喜，欢，学，习，还，是，打，游，戏，吧，真，好，玩，们，去，写，代，码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73050" y="1122680"/>
            <a:ext cx="3802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我们去打游戏吧              </a:t>
            </a:r>
            <a:r>
              <a:rPr lang="en-US" altLang="zh-CN"/>
              <a:t>——label</a:t>
            </a:r>
            <a:r>
              <a:rPr lang="zh-CN" altLang="en-US"/>
              <a:t>是  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315595" y="1490980"/>
            <a:ext cx="8903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   </a:t>
            </a:r>
            <a:r>
              <a:rPr lang="zh-CN" altLang="en-US"/>
              <a:t>， </a:t>
            </a:r>
            <a:r>
              <a:rPr lang="en-US" altLang="zh-CN"/>
              <a:t>0 </a:t>
            </a:r>
            <a:r>
              <a:rPr lang="zh-CN" altLang="en-US"/>
              <a:t>，  </a:t>
            </a:r>
            <a:r>
              <a:rPr lang="en-US" altLang="zh-CN"/>
              <a:t>0 </a:t>
            </a:r>
            <a:r>
              <a:rPr lang="zh-CN" altLang="en-US"/>
              <a:t>，</a:t>
            </a:r>
            <a:r>
              <a:rPr lang="en-US" altLang="zh-CN"/>
              <a:t>0  </a:t>
            </a:r>
            <a:r>
              <a:rPr lang="zh-CN" altLang="en-US"/>
              <a:t>，</a:t>
            </a:r>
            <a:r>
              <a:rPr lang="en-US" altLang="zh-CN"/>
              <a:t>0  </a:t>
            </a:r>
            <a:r>
              <a:rPr lang="zh-CN" altLang="en-US"/>
              <a:t>，</a:t>
            </a:r>
            <a:r>
              <a:rPr lang="en-US" altLang="zh-CN"/>
              <a:t>0  </a:t>
            </a:r>
            <a:r>
              <a:rPr lang="zh-CN" altLang="en-US"/>
              <a:t>，</a:t>
            </a:r>
            <a:r>
              <a:rPr lang="en-US" altLang="zh-CN"/>
              <a:t>0  </a:t>
            </a:r>
            <a:r>
              <a:rPr lang="zh-CN" altLang="en-US"/>
              <a:t>，</a:t>
            </a:r>
            <a:r>
              <a:rPr lang="en-US" altLang="zh-CN"/>
              <a:t>1   </a:t>
            </a:r>
            <a:r>
              <a:rPr lang="zh-CN" altLang="en-US"/>
              <a:t>，</a:t>
            </a:r>
            <a:r>
              <a:rPr lang="en-US" altLang="zh-CN"/>
              <a:t>1  </a:t>
            </a:r>
            <a:r>
              <a:rPr lang="zh-CN" altLang="en-US"/>
              <a:t>， </a:t>
            </a:r>
            <a:r>
              <a:rPr lang="en-US" altLang="zh-CN"/>
              <a:t>1  </a:t>
            </a:r>
            <a:r>
              <a:rPr lang="zh-CN" altLang="en-US"/>
              <a:t>，   </a:t>
            </a:r>
            <a:r>
              <a:rPr lang="en-US" altLang="zh-CN"/>
              <a:t>1</a:t>
            </a:r>
            <a:r>
              <a:rPr lang="zh-CN" altLang="en-US"/>
              <a:t>，  </a:t>
            </a:r>
            <a:r>
              <a:rPr lang="en-US" altLang="zh-CN"/>
              <a:t>0  </a:t>
            </a:r>
            <a:r>
              <a:rPr lang="zh-CN" altLang="en-US"/>
              <a:t>，</a:t>
            </a:r>
            <a:r>
              <a:rPr lang="en-US" altLang="zh-CN"/>
              <a:t>0  </a:t>
            </a:r>
            <a:r>
              <a:rPr lang="zh-CN" altLang="en-US"/>
              <a:t>， </a:t>
            </a:r>
            <a:r>
              <a:rPr lang="en-US" altLang="zh-CN"/>
              <a:t>0</a:t>
            </a:r>
            <a:r>
              <a:rPr lang="zh-CN" altLang="en-US"/>
              <a:t>，  </a:t>
            </a:r>
            <a:r>
              <a:rPr lang="en-US" altLang="zh-CN"/>
              <a:t>1</a:t>
            </a:r>
            <a:r>
              <a:rPr lang="zh-CN" altLang="en-US"/>
              <a:t>，  </a:t>
            </a:r>
            <a:r>
              <a:rPr lang="en-US" altLang="zh-CN"/>
              <a:t>1</a:t>
            </a:r>
            <a:r>
              <a:rPr lang="zh-CN" altLang="en-US"/>
              <a:t>，   </a:t>
            </a:r>
            <a:r>
              <a:rPr lang="en-US" altLang="zh-CN"/>
              <a:t>0</a:t>
            </a:r>
            <a:r>
              <a:rPr lang="zh-CN" altLang="en-US"/>
              <a:t>，  </a:t>
            </a:r>
            <a:r>
              <a:rPr lang="en-US" altLang="zh-CN"/>
              <a:t>0</a:t>
            </a:r>
            <a:r>
              <a:rPr lang="zh-CN" altLang="en-US"/>
              <a:t>，  </a:t>
            </a:r>
            <a:r>
              <a:rPr lang="en-US" altLang="zh-CN"/>
              <a:t>0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273050" y="1859280"/>
            <a:ext cx="8592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1/7                                                          1/7    1/7    1/7        1/7                              1/7     1/7</a:t>
            </a:r>
            <a:endParaRPr lang="en-US" altLang="zh-CN"/>
          </a:p>
        </p:txBody>
      </p:sp>
      <p:grpSp>
        <p:nvGrpSpPr>
          <p:cNvPr id="11" name="组合 10"/>
          <p:cNvGrpSpPr/>
          <p:nvPr/>
        </p:nvGrpSpPr>
        <p:grpSpPr>
          <a:xfrm>
            <a:off x="273050" y="2373630"/>
            <a:ext cx="8903970" cy="1504950"/>
            <a:chOff x="697" y="2178"/>
            <a:chExt cx="14022" cy="2370"/>
          </a:xfrm>
        </p:grpSpPr>
        <p:sp>
          <p:nvSpPr>
            <p:cNvPr id="8" name="文本框 7"/>
            <p:cNvSpPr txBox="1"/>
            <p:nvPr/>
          </p:nvSpPr>
          <p:spPr>
            <a:xfrm>
              <a:off x="697" y="2178"/>
              <a:ext cx="5910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/>
                <a:t>我们去打游戏吧               </a:t>
              </a:r>
              <a:r>
                <a:rPr lang="en-US" altLang="zh-CN">
                  <a:sym typeface="+mn-ea"/>
                </a:rPr>
                <a:t>——label</a:t>
              </a:r>
              <a:r>
                <a:rPr lang="zh-CN" altLang="en-US">
                  <a:sym typeface="+mn-ea"/>
                </a:rPr>
                <a:t>是</a:t>
              </a:r>
              <a:r>
                <a:rPr lang="en-US" altLang="zh-CN">
                  <a:sym typeface="+mn-ea"/>
                </a:rPr>
                <a:t>1</a:t>
              </a:r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97" y="2952"/>
              <a:ext cx="1402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1   </a:t>
              </a:r>
              <a:r>
                <a:rPr lang="zh-CN" altLang="en-US"/>
                <a:t>， </a:t>
              </a:r>
              <a:r>
                <a:rPr lang="en-US" altLang="zh-CN"/>
                <a:t>0 </a:t>
              </a:r>
              <a:r>
                <a:rPr lang="zh-CN" altLang="en-US"/>
                <a:t>，  </a:t>
              </a:r>
              <a:r>
                <a:rPr lang="en-US" altLang="zh-CN"/>
                <a:t>0 </a:t>
              </a:r>
              <a:r>
                <a:rPr lang="zh-CN" altLang="en-US"/>
                <a:t>，</a:t>
              </a:r>
              <a:r>
                <a:rPr lang="en-US" altLang="zh-CN"/>
                <a:t>0  </a:t>
              </a:r>
              <a:r>
                <a:rPr lang="zh-CN" altLang="en-US"/>
                <a:t>，</a:t>
              </a:r>
              <a:r>
                <a:rPr lang="en-US" altLang="zh-CN"/>
                <a:t>0  </a:t>
              </a:r>
              <a:r>
                <a:rPr lang="zh-CN" altLang="en-US"/>
                <a:t>，</a:t>
              </a:r>
              <a:r>
                <a:rPr lang="en-US" altLang="zh-CN"/>
                <a:t>0  </a:t>
              </a:r>
              <a:r>
                <a:rPr lang="zh-CN" altLang="en-US"/>
                <a:t>，</a:t>
              </a:r>
              <a:r>
                <a:rPr lang="en-US" altLang="zh-CN"/>
                <a:t>0  </a:t>
              </a:r>
              <a:r>
                <a:rPr lang="zh-CN" altLang="en-US"/>
                <a:t>，</a:t>
              </a:r>
              <a:r>
                <a:rPr lang="en-US" altLang="zh-CN"/>
                <a:t>1   </a:t>
              </a:r>
              <a:r>
                <a:rPr lang="zh-CN" altLang="en-US"/>
                <a:t>，</a:t>
              </a:r>
              <a:r>
                <a:rPr lang="en-US" altLang="zh-CN"/>
                <a:t>1  </a:t>
              </a:r>
              <a:r>
                <a:rPr lang="zh-CN" altLang="en-US"/>
                <a:t>， </a:t>
              </a:r>
              <a:r>
                <a:rPr lang="en-US" altLang="zh-CN"/>
                <a:t>1  </a:t>
              </a:r>
              <a:r>
                <a:rPr lang="zh-CN" altLang="en-US"/>
                <a:t>，   </a:t>
              </a:r>
              <a:r>
                <a:rPr lang="en-US" altLang="zh-CN"/>
                <a:t>1</a:t>
              </a:r>
              <a:r>
                <a:rPr lang="zh-CN" altLang="en-US"/>
                <a:t>，  </a:t>
              </a:r>
              <a:r>
                <a:rPr lang="en-US" altLang="zh-CN"/>
                <a:t>0  </a:t>
              </a:r>
              <a:r>
                <a:rPr lang="zh-CN" altLang="en-US"/>
                <a:t>，</a:t>
              </a:r>
              <a:r>
                <a:rPr lang="en-US" altLang="zh-CN"/>
                <a:t>0  </a:t>
              </a:r>
              <a:r>
                <a:rPr lang="zh-CN" altLang="en-US"/>
                <a:t>， </a:t>
              </a:r>
              <a:r>
                <a:rPr lang="en-US" altLang="zh-CN"/>
                <a:t>0</a:t>
              </a:r>
              <a:r>
                <a:rPr lang="zh-CN" altLang="en-US"/>
                <a:t>，  </a:t>
              </a:r>
              <a:r>
                <a:rPr lang="en-US" altLang="zh-CN"/>
                <a:t>1</a:t>
              </a:r>
              <a:r>
                <a:rPr lang="zh-CN" altLang="en-US"/>
                <a:t>，  </a:t>
              </a:r>
              <a:r>
                <a:rPr lang="en-US" altLang="zh-CN"/>
                <a:t>1</a:t>
              </a:r>
              <a:r>
                <a:rPr lang="zh-CN" altLang="en-US"/>
                <a:t>，   </a:t>
              </a:r>
              <a:r>
                <a:rPr lang="en-US" altLang="zh-CN"/>
                <a:t>0</a:t>
              </a:r>
              <a:r>
                <a:rPr lang="zh-CN" altLang="en-US"/>
                <a:t>，  </a:t>
              </a:r>
              <a:r>
                <a:rPr lang="en-US" altLang="zh-CN"/>
                <a:t>0</a:t>
              </a:r>
              <a:r>
                <a:rPr lang="zh-CN" altLang="en-US"/>
                <a:t>，  </a:t>
              </a:r>
              <a:r>
                <a:rPr lang="en-US" altLang="zh-CN"/>
                <a:t>0</a:t>
              </a:r>
              <a:endParaRPr lang="en-US" altLang="zh-CN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89" y="3968"/>
              <a:ext cx="1322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1/7                                                          1/7    1/7    1/7        1/7                              1/7     1/7</a:t>
              </a:r>
              <a:endParaRPr lang="en-US" altLang="zh-CN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14630" y="5364480"/>
            <a:ext cx="8396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2/14                                                          2/14    2/14    2/14       2/14                       2/14     2/14</a:t>
            </a:r>
            <a:endParaRPr lang="en-US" altLang="zh-CN"/>
          </a:p>
        </p:txBody>
      </p:sp>
      <p:sp>
        <p:nvSpPr>
          <p:cNvPr id="13" name="十字形 12"/>
          <p:cNvSpPr/>
          <p:nvPr/>
        </p:nvSpPr>
        <p:spPr>
          <a:xfrm>
            <a:off x="4168140" y="2228215"/>
            <a:ext cx="488950" cy="513715"/>
          </a:xfrm>
          <a:prstGeom prst="plus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8415" y="6101080"/>
            <a:ext cx="41497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走！去打电玩！</a:t>
            </a:r>
            <a:r>
              <a:rPr lang="en-US" altLang="zh-CN"/>
              <a:t>(</a:t>
            </a:r>
            <a:r>
              <a:rPr lang="zh-CN" altLang="en-US"/>
              <a:t>字不一定是训练里的）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14630" y="6396355"/>
            <a:ext cx="8903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0  </a:t>
            </a:r>
            <a:r>
              <a:rPr lang="zh-CN" altLang="en-US"/>
              <a:t>， </a:t>
            </a:r>
            <a:r>
              <a:rPr lang="en-US" altLang="zh-CN"/>
              <a:t>0 </a:t>
            </a:r>
            <a:r>
              <a:rPr lang="zh-CN" altLang="en-US"/>
              <a:t>，  </a:t>
            </a:r>
            <a:r>
              <a:rPr lang="en-US" altLang="zh-CN"/>
              <a:t>0 </a:t>
            </a:r>
            <a:r>
              <a:rPr lang="zh-CN" altLang="en-US"/>
              <a:t>，</a:t>
            </a:r>
            <a:r>
              <a:rPr lang="en-US" altLang="zh-CN"/>
              <a:t>0  </a:t>
            </a:r>
            <a:r>
              <a:rPr lang="zh-CN" altLang="en-US"/>
              <a:t>，</a:t>
            </a:r>
            <a:r>
              <a:rPr lang="en-US" altLang="zh-CN"/>
              <a:t>0  </a:t>
            </a:r>
            <a:r>
              <a:rPr lang="zh-CN" altLang="en-US"/>
              <a:t>，</a:t>
            </a:r>
            <a:r>
              <a:rPr lang="en-US" altLang="zh-CN"/>
              <a:t>0  </a:t>
            </a:r>
            <a:r>
              <a:rPr lang="zh-CN" altLang="en-US"/>
              <a:t>，</a:t>
            </a:r>
            <a:r>
              <a:rPr lang="en-US" altLang="zh-CN"/>
              <a:t>0  </a:t>
            </a:r>
            <a:r>
              <a:rPr lang="zh-CN" altLang="en-US"/>
              <a:t>，</a:t>
            </a:r>
            <a:r>
              <a:rPr lang="en-US" altLang="zh-CN"/>
              <a:t>1  </a:t>
            </a:r>
            <a:r>
              <a:rPr lang="zh-CN" altLang="en-US"/>
              <a:t>，</a:t>
            </a:r>
            <a:r>
              <a:rPr lang="en-US" altLang="zh-CN"/>
              <a:t>0  </a:t>
            </a:r>
            <a:r>
              <a:rPr lang="zh-CN" altLang="en-US"/>
              <a:t>， </a:t>
            </a:r>
            <a:r>
              <a:rPr lang="en-US" altLang="zh-CN"/>
              <a:t>0  </a:t>
            </a:r>
            <a:r>
              <a:rPr lang="zh-CN" altLang="en-US"/>
              <a:t>，  </a:t>
            </a:r>
            <a:r>
              <a:rPr lang="en-US" altLang="zh-CN"/>
              <a:t>0 </a:t>
            </a:r>
            <a:r>
              <a:rPr lang="zh-CN" altLang="en-US"/>
              <a:t>，  </a:t>
            </a:r>
            <a:r>
              <a:rPr lang="en-US" altLang="zh-CN"/>
              <a:t>0  </a:t>
            </a:r>
            <a:r>
              <a:rPr lang="zh-CN" altLang="en-US"/>
              <a:t>，</a:t>
            </a:r>
            <a:r>
              <a:rPr lang="en-US" altLang="zh-CN"/>
              <a:t>0  </a:t>
            </a:r>
            <a:r>
              <a:rPr lang="zh-CN" altLang="en-US"/>
              <a:t>， </a:t>
            </a:r>
            <a:r>
              <a:rPr lang="en-US" altLang="zh-CN"/>
              <a:t>0</a:t>
            </a:r>
            <a:r>
              <a:rPr lang="zh-CN" altLang="en-US"/>
              <a:t>，  </a:t>
            </a:r>
            <a:r>
              <a:rPr lang="en-US" altLang="zh-CN"/>
              <a:t>0</a:t>
            </a:r>
            <a:r>
              <a:rPr lang="zh-CN" altLang="en-US"/>
              <a:t>，  </a:t>
            </a:r>
            <a:r>
              <a:rPr lang="en-US" altLang="zh-CN"/>
              <a:t>1</a:t>
            </a:r>
            <a:r>
              <a:rPr lang="zh-CN" altLang="en-US"/>
              <a:t>，   </a:t>
            </a:r>
            <a:r>
              <a:rPr lang="en-US" altLang="zh-CN"/>
              <a:t>0</a:t>
            </a:r>
            <a:r>
              <a:rPr lang="zh-CN" altLang="en-US"/>
              <a:t>，  </a:t>
            </a:r>
            <a:r>
              <a:rPr lang="en-US" altLang="zh-CN"/>
              <a:t>0</a:t>
            </a:r>
            <a:r>
              <a:rPr lang="zh-CN" altLang="en-US"/>
              <a:t>，  </a:t>
            </a:r>
            <a:r>
              <a:rPr lang="en-US" altLang="zh-CN"/>
              <a:t>0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8232775" y="5732780"/>
            <a:ext cx="9334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p(w0|c)</a:t>
            </a:r>
            <a:endParaRPr lang="en-US" altLang="zh-CN"/>
          </a:p>
        </p:txBody>
      </p:sp>
      <p:sp>
        <p:nvSpPr>
          <p:cNvPr id="17" name="文本框 16"/>
          <p:cNvSpPr txBox="1"/>
          <p:nvPr/>
        </p:nvSpPr>
        <p:spPr>
          <a:xfrm>
            <a:off x="9219565" y="6692900"/>
            <a:ext cx="5746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p(c)</a:t>
            </a:r>
            <a:endParaRPr lang="en-US" altLang="zh-CN"/>
          </a:p>
        </p:txBody>
      </p:sp>
      <p:sp>
        <p:nvSpPr>
          <p:cNvPr id="18" name="文本框 17"/>
          <p:cNvSpPr txBox="1"/>
          <p:nvPr/>
        </p:nvSpPr>
        <p:spPr>
          <a:xfrm>
            <a:off x="9480550" y="3233420"/>
            <a:ext cx="11671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p(c</a:t>
            </a:r>
            <a:r>
              <a:rPr lang="en-US" altLang="zh-CN"/>
              <a:t>1) = 2/3</a:t>
            </a:r>
            <a:endParaRPr lang="en-US" altLang="zh-CN"/>
          </a:p>
          <a:p>
            <a:r>
              <a:rPr lang="en-US" altLang="zh-CN"/>
              <a:t>p(c0) = 1/3</a:t>
            </a:r>
            <a:endParaRPr lang="en-US" altLang="zh-CN"/>
          </a:p>
        </p:txBody>
      </p:sp>
      <p:sp>
        <p:nvSpPr>
          <p:cNvPr id="19" name="右大括号 18"/>
          <p:cNvSpPr/>
          <p:nvPr/>
        </p:nvSpPr>
        <p:spPr>
          <a:xfrm>
            <a:off x="9036685" y="1989455"/>
            <a:ext cx="360045" cy="337439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273050" y="3985260"/>
            <a:ext cx="8903970" cy="1379220"/>
            <a:chOff x="697" y="2346"/>
            <a:chExt cx="14022" cy="2172"/>
          </a:xfrm>
        </p:grpSpPr>
        <p:sp>
          <p:nvSpPr>
            <p:cNvPr id="21" name="文本框 20"/>
            <p:cNvSpPr txBox="1"/>
            <p:nvPr/>
          </p:nvSpPr>
          <p:spPr>
            <a:xfrm>
              <a:off x="697" y="2346"/>
              <a:ext cx="58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我喜欢学习                    </a:t>
              </a:r>
              <a:r>
                <a:rPr lang="en-US" altLang="zh-CN"/>
                <a:t>—— label </a:t>
              </a:r>
              <a:r>
                <a:rPr lang="zh-CN" altLang="en-US"/>
                <a:t>是</a:t>
              </a:r>
              <a:r>
                <a:rPr lang="en-US" altLang="zh-CN"/>
                <a:t>0</a:t>
              </a:r>
              <a:endParaRPr lang="en-US" altLang="zh-CN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97" y="2926"/>
              <a:ext cx="1402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1   </a:t>
              </a:r>
              <a:r>
                <a:rPr lang="zh-CN" altLang="en-US"/>
                <a:t>， </a:t>
              </a:r>
              <a:r>
                <a:rPr lang="en-US" altLang="zh-CN"/>
                <a:t>1  </a:t>
              </a:r>
              <a:r>
                <a:rPr lang="zh-CN" altLang="en-US"/>
                <a:t>，  </a:t>
              </a:r>
              <a:r>
                <a:rPr lang="en-US" altLang="zh-CN"/>
                <a:t>1  </a:t>
              </a:r>
              <a:r>
                <a:rPr lang="zh-CN" altLang="en-US"/>
                <a:t>，</a:t>
              </a:r>
              <a:r>
                <a:rPr lang="en-US" altLang="zh-CN"/>
                <a:t>1   </a:t>
              </a:r>
              <a:r>
                <a:rPr lang="zh-CN" altLang="en-US"/>
                <a:t>， </a:t>
              </a:r>
              <a:r>
                <a:rPr lang="en-US" altLang="zh-CN"/>
                <a:t>1   </a:t>
              </a:r>
              <a:r>
                <a:rPr lang="zh-CN" altLang="en-US"/>
                <a:t>，</a:t>
              </a:r>
              <a:r>
                <a:rPr lang="en-US" altLang="zh-CN"/>
                <a:t>0  </a:t>
              </a:r>
              <a:r>
                <a:rPr lang="zh-CN" altLang="en-US"/>
                <a:t>，</a:t>
              </a:r>
              <a:r>
                <a:rPr lang="en-US" altLang="zh-CN"/>
                <a:t>0  </a:t>
              </a:r>
              <a:r>
                <a:rPr lang="zh-CN" altLang="en-US"/>
                <a:t>，</a:t>
              </a:r>
              <a:r>
                <a:rPr lang="en-US" altLang="zh-CN"/>
                <a:t>0   </a:t>
              </a:r>
              <a:r>
                <a:rPr lang="zh-CN" altLang="en-US"/>
                <a:t>，</a:t>
              </a:r>
              <a:r>
                <a:rPr lang="en-US" altLang="zh-CN"/>
                <a:t>0  </a:t>
              </a:r>
              <a:r>
                <a:rPr lang="zh-CN" altLang="en-US"/>
                <a:t>， </a:t>
              </a:r>
              <a:r>
                <a:rPr lang="en-US" altLang="zh-CN"/>
                <a:t>0  </a:t>
              </a:r>
              <a:r>
                <a:rPr lang="zh-CN" altLang="en-US"/>
                <a:t>，  </a:t>
              </a:r>
              <a:r>
                <a:rPr lang="en-US"/>
                <a:t>0</a:t>
              </a:r>
              <a:r>
                <a:rPr lang="zh-CN" altLang="en-US"/>
                <a:t>，  </a:t>
              </a:r>
              <a:r>
                <a:rPr lang="en-US" altLang="zh-CN"/>
                <a:t>0  </a:t>
              </a:r>
              <a:r>
                <a:rPr lang="zh-CN" altLang="en-US"/>
                <a:t>，</a:t>
              </a:r>
              <a:r>
                <a:rPr lang="en-US" altLang="zh-CN"/>
                <a:t>0  </a:t>
              </a:r>
              <a:r>
                <a:rPr lang="zh-CN" altLang="en-US"/>
                <a:t>， </a:t>
              </a:r>
              <a:r>
                <a:rPr lang="en-US" altLang="zh-CN"/>
                <a:t>0</a:t>
              </a:r>
              <a:r>
                <a:rPr lang="zh-CN" altLang="en-US"/>
                <a:t>，  </a:t>
              </a:r>
              <a:r>
                <a:rPr lang="en-US" altLang="zh-CN"/>
                <a:t>0</a:t>
              </a:r>
              <a:r>
                <a:rPr lang="zh-CN" altLang="en-US"/>
                <a:t>， </a:t>
              </a:r>
              <a:r>
                <a:rPr lang="en-US"/>
                <a:t>0</a:t>
              </a:r>
              <a:r>
                <a:rPr lang="zh-CN" altLang="en-US"/>
                <a:t>，   </a:t>
              </a:r>
              <a:r>
                <a:rPr lang="en-US" altLang="zh-CN"/>
                <a:t>0</a:t>
              </a:r>
              <a:r>
                <a:rPr lang="zh-CN" altLang="en-US"/>
                <a:t>，  </a:t>
              </a:r>
              <a:r>
                <a:rPr lang="en-US" altLang="zh-CN"/>
                <a:t>0</a:t>
              </a:r>
              <a:r>
                <a:rPr lang="zh-CN" altLang="en-US"/>
                <a:t>，  </a:t>
              </a:r>
              <a:r>
                <a:rPr lang="en-US" altLang="zh-CN"/>
                <a:t>0</a:t>
              </a:r>
              <a:endParaRPr lang="en-US" altLang="zh-CN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97" y="3938"/>
              <a:ext cx="1322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1/5     1/5     1/5    1/5   1/5                        </a:t>
              </a:r>
              <a:endParaRPr lang="en-US" altLang="zh-CN"/>
            </a:p>
          </p:txBody>
        </p:sp>
      </p:grpSp>
      <p:sp>
        <p:nvSpPr>
          <p:cNvPr id="24" name="十字形 23"/>
          <p:cNvSpPr/>
          <p:nvPr/>
        </p:nvSpPr>
        <p:spPr>
          <a:xfrm>
            <a:off x="4104640" y="3745865"/>
            <a:ext cx="488950" cy="513715"/>
          </a:xfrm>
          <a:prstGeom prst="plus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73050" y="5732780"/>
            <a:ext cx="8396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1/5     1/5     1/5    1/5   1/5  </a:t>
            </a:r>
            <a:endParaRPr lang="en-US" altLang="zh-CN"/>
          </a:p>
        </p:txBody>
      </p:sp>
      <p:sp>
        <p:nvSpPr>
          <p:cNvPr id="26" name="文本框 25"/>
          <p:cNvSpPr txBox="1"/>
          <p:nvPr/>
        </p:nvSpPr>
        <p:spPr>
          <a:xfrm>
            <a:off x="8232775" y="5364480"/>
            <a:ext cx="8877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p(w1|c)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213995" y="6692900"/>
            <a:ext cx="8396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0                                                             1/7                                                                         1/7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8600" y="457200"/>
            <a:ext cx="3770630" cy="133477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6750685" y="-49530"/>
            <a:ext cx="241554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w</a:t>
            </a:r>
            <a:r>
              <a:rPr lang="zh-CN" altLang="en-US"/>
              <a:t>：</a:t>
            </a:r>
            <a:r>
              <a:rPr lang="zh-CN" altLang="en-US">
                <a:sym typeface="+mn-ea"/>
              </a:rPr>
              <a:t>包含某些字的概率</a:t>
            </a:r>
            <a:endParaRPr lang="zh-CN" altLang="en-US">
              <a:sym typeface="+mn-ea"/>
            </a:endParaRPr>
          </a:p>
          <a:p>
            <a:pPr algn="l"/>
            <a:r>
              <a:rPr lang="en-US" altLang="zh-CN"/>
              <a:t>C</a:t>
            </a:r>
            <a:r>
              <a:rPr lang="zh-CN" altLang="en-US"/>
              <a:t>：</a:t>
            </a:r>
            <a:r>
              <a:rPr lang="zh-CN" altLang="en-US">
                <a:sym typeface="+mn-ea"/>
              </a:rPr>
              <a:t>是某类语句的概率</a:t>
            </a:r>
            <a:endParaRPr lang="en-US" altLang="zh-CN"/>
          </a:p>
          <a:p>
            <a:pPr algn="l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-796925" y="88900"/>
            <a:ext cx="3383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有了这些字，是某类语句的概率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  <p:bldP spid="7" grpId="0"/>
      <p:bldP spid="13" grpId="0" animBg="1"/>
      <p:bldP spid="24" grpId="0" animBg="1"/>
      <p:bldP spid="12" grpId="0"/>
      <p:bldP spid="25" grpId="0"/>
      <p:bldP spid="14" grpId="0"/>
      <p:bldP spid="15" grpId="0"/>
      <p:bldP spid="27" grpId="0"/>
      <p:bldP spid="26" grpId="0"/>
      <p:bldP spid="19" grpId="0" animBg="1"/>
      <p:bldP spid="18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734060" y="2052955"/>
            <a:ext cx="7408545" cy="4141470"/>
          </a:xfrm>
        </p:spPr>
        <p:txBody>
          <a:bodyPr>
            <a:normAutofit lnSpcReduction="20000"/>
          </a:bodyPr>
          <a:p>
            <a:r>
              <a:rPr lang="zh-CN" altLang="en-US"/>
              <a:t>今天写的</a:t>
            </a:r>
            <a:r>
              <a:rPr lang="en-US" altLang="zh-CN"/>
              <a:t>bayes</a:t>
            </a:r>
            <a:r>
              <a:rPr lang="zh-CN" altLang="en-US"/>
              <a:t>模型可以用到：</a:t>
            </a:r>
            <a:endParaRPr lang="zh-CN" altLang="en-US"/>
          </a:p>
          <a:p>
            <a:r>
              <a:rPr lang="zh-CN" altLang="en-US"/>
              <a:t>预测说话的人是男是女</a:t>
            </a:r>
            <a:endParaRPr lang="zh-CN" altLang="en-US"/>
          </a:p>
          <a:p>
            <a:r>
              <a:rPr lang="zh-CN" altLang="en-US"/>
              <a:t>预测天气是否下雨</a:t>
            </a:r>
            <a:endParaRPr lang="zh-CN" altLang="en-US"/>
          </a:p>
          <a:p>
            <a:r>
              <a:rPr lang="zh-CN" altLang="en-US"/>
              <a:t>判断是否脏话</a:t>
            </a:r>
            <a:endParaRPr lang="zh-CN" altLang="en-US"/>
          </a:p>
          <a:p>
            <a:r>
              <a:rPr lang="en-US" altLang="zh-CN"/>
              <a:t>······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总结：二分类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拓展思考：多分类怎么办？？？（还是用</a:t>
            </a:r>
            <a:r>
              <a:rPr lang="en-US" altLang="zh-CN"/>
              <a:t>bayes)</a:t>
            </a:r>
            <a:endParaRPr lang="en-US" altLang="zh-CN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我们的数据很单一，很少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98145" y="3139440"/>
            <a:ext cx="8230235" cy="3230245"/>
          </a:xfrm>
        </p:spPr>
        <p:txBody>
          <a:bodyPr>
            <a:noAutofit/>
          </a:bodyPr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学长们时间也是有限的，我们在要我们的</a:t>
            </a:r>
            <a:r>
              <a:rPr lang="en-US" altLang="zh-CN"/>
              <a:t>“</a:t>
            </a:r>
            <a:r>
              <a:rPr lang="zh-CN" altLang="en-US"/>
              <a:t>任期</a:t>
            </a:r>
            <a:r>
              <a:rPr lang="en-US" altLang="zh-CN"/>
              <a:t>”</a:t>
            </a:r>
            <a:r>
              <a:rPr lang="zh-CN" altLang="en-US"/>
              <a:t>里把所学的东西以及经验传递给你们，所以时间上都是比较紧的。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sym typeface="+mn-ea"/>
              </a:rPr>
              <a:t>如果你觉得学得甚至有些囫囵吞枣（很多时候都会出现这种现象） 那也是很正常的，毕竟某些知识学长们花了半年甚至一年搞明白的，在</a:t>
            </a:r>
            <a:r>
              <a:rPr lang="en-US" altLang="zh-CN">
                <a:sym typeface="+mn-ea"/>
              </a:rPr>
              <a:t>4</a:t>
            </a:r>
            <a:r>
              <a:rPr lang="zh-CN" altLang="en-US">
                <a:sym typeface="+mn-ea"/>
              </a:rPr>
              <a:t>小时里就要教给你们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zh-CN" altLang="en-US">
                <a:sym typeface="+mn-ea"/>
              </a:rPr>
              <a:t>囫囵吞枣也有囫囵吞枣的好处，当然也有他的弊端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---</a:t>
            </a:r>
            <a:r>
              <a:rPr lang="zh-CN" altLang="en-US">
                <a:sym typeface="+mn-ea"/>
              </a:rPr>
              <a:t>明方向，再深学。拓展知识面，选择一个兴趣点，努力搞下去</a:t>
            </a:r>
            <a:endParaRPr lang="zh-CN" altLang="en-US"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不管是大一大二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84200" y="1750060"/>
            <a:ext cx="6786880" cy="16300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indent="0" algn="l">
              <a:buNone/>
            </a:pPr>
            <a:r>
              <a:rPr lang="zh-CN" altLang="en-US" sz="2000">
                <a:sym typeface="+mn-ea"/>
              </a:rPr>
              <a:t>学了很多东西，培训了很多东西。</a:t>
            </a:r>
            <a:endParaRPr lang="zh-CN" altLang="en-US" sz="2000"/>
          </a:p>
          <a:p>
            <a:pPr marL="0" indent="0" algn="l">
              <a:buNone/>
            </a:pPr>
            <a:r>
              <a:rPr lang="zh-CN" altLang="en-US" sz="2000">
                <a:sym typeface="+mn-ea"/>
              </a:rPr>
              <a:t>那么学的这么多东西，自己有没有梳理成一条知识体系线？</a:t>
            </a:r>
            <a:endParaRPr lang="zh-CN" altLang="en-US" sz="2000"/>
          </a:p>
          <a:p>
            <a:pPr marL="0" indent="0" algn="l">
              <a:buNone/>
            </a:pPr>
            <a:r>
              <a:rPr lang="en-US" altLang="zh-CN" sz="2000">
                <a:sym typeface="+mn-ea"/>
              </a:rPr>
              <a:t>C</a:t>
            </a:r>
            <a:r>
              <a:rPr lang="zh-CN" altLang="en-US" sz="2000">
                <a:sym typeface="+mn-ea"/>
              </a:rPr>
              <a:t>语言  、 </a:t>
            </a:r>
            <a:r>
              <a:rPr lang="en-US" altLang="zh-CN" sz="2000">
                <a:sym typeface="+mn-ea"/>
              </a:rPr>
              <a:t>java  </a:t>
            </a:r>
            <a:r>
              <a:rPr lang="zh-CN" altLang="en-US" sz="2000">
                <a:sym typeface="+mn-ea"/>
              </a:rPr>
              <a:t>、</a:t>
            </a:r>
            <a:r>
              <a:rPr lang="en-US" altLang="zh-CN" sz="2000">
                <a:sym typeface="+mn-ea"/>
              </a:rPr>
              <a:t>python </a:t>
            </a:r>
            <a:r>
              <a:rPr lang="zh-CN" altLang="en-US" sz="2000">
                <a:sym typeface="+mn-ea"/>
              </a:rPr>
              <a:t>、</a:t>
            </a:r>
            <a:r>
              <a:rPr lang="en-US" altLang="zh-CN" sz="2000">
                <a:sym typeface="+mn-ea"/>
              </a:rPr>
              <a:t>Android</a:t>
            </a:r>
            <a:endParaRPr lang="en-US" altLang="zh-CN" sz="2000"/>
          </a:p>
          <a:p>
            <a:pPr marL="0" indent="0" algn="l">
              <a:buNone/>
            </a:pPr>
            <a:r>
              <a:rPr lang="zh-CN" altLang="en-US" sz="2000">
                <a:sym typeface="+mn-ea"/>
              </a:rPr>
              <a:t>高数、线代、概率、数据结构、机器学习、深度学习</a:t>
            </a:r>
            <a:endParaRPr lang="zh-CN" altLang="en-US" sz="2000"/>
          </a:p>
          <a:p>
            <a:pPr marL="0" indent="0" algn="l">
              <a:buNone/>
            </a:pPr>
            <a:r>
              <a:rPr lang="zh-CN" altLang="en-US" sz="2000">
                <a:sym typeface="+mn-ea"/>
              </a:rPr>
              <a:t>（如果不明为什么，怎么用，那就是等于没有学）</a:t>
            </a:r>
            <a:endParaRPr lang="zh-CN" altLang="en-US" sz="200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35115" y="2387600"/>
            <a:ext cx="3600450" cy="1076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83565" y="1515110"/>
            <a:ext cx="8229600" cy="3603625"/>
          </a:xfrm>
        </p:spPr>
        <p:txBody>
          <a:bodyPr/>
          <a:p>
            <a:r>
              <a:rPr lang="zh-CN" altLang="en-US" sz="3200">
                <a:solidFill>
                  <a:schemeClr val="tx1"/>
                </a:solidFill>
              </a:rPr>
              <a:t>希望同学们在以后的学习生活中</a:t>
            </a:r>
            <a:br>
              <a:rPr lang="zh-CN" altLang="en-US" sz="3200">
                <a:solidFill>
                  <a:schemeClr val="tx1"/>
                </a:solidFill>
              </a:rPr>
            </a:br>
            <a:r>
              <a:rPr lang="zh-CN" altLang="en-US" sz="3200">
                <a:solidFill>
                  <a:schemeClr val="tx1"/>
                </a:solidFill>
              </a:rPr>
              <a:t>在学一样东西前第一件事儿就是搞明白为什么学他，生活中应用是啥。</a:t>
            </a:r>
            <a:br>
              <a:rPr lang="zh-CN" altLang="en-US" sz="3200">
                <a:solidFill>
                  <a:schemeClr val="tx1"/>
                </a:solidFill>
              </a:rPr>
            </a:br>
            <a:r>
              <a:rPr lang="zh-CN" altLang="en-US" sz="3200">
                <a:solidFill>
                  <a:schemeClr val="tx1"/>
                </a:solidFill>
              </a:rPr>
              <a:t>当知识层面稍微广了一点儿后，就开始挖掘自己的兴趣点，挖掘到兴趣点</a:t>
            </a:r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43225" y="5525135"/>
            <a:ext cx="38404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>
                <a:sym typeface="+mn-ea"/>
              </a:rPr>
              <a:t>觉得自己菜的人才可能进步</a:t>
            </a:r>
            <a:endParaRPr lang="zh-CN" altLang="en-US" sz="2400"/>
          </a:p>
          <a:p>
            <a:endParaRPr lang="zh-CN" altLang="en-US"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 smtClean="0"/>
              <a:t>相辅相成</a:t>
            </a:r>
            <a:endParaRPr lang="en-US" altLang="zh-CN" b="1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 smtClean="0"/>
              <a:t>都是利用电脑解决问题</a:t>
            </a:r>
            <a:endParaRPr lang="en-US" altLang="zh-CN" b="1" dirty="0" smtClean="0"/>
          </a:p>
          <a:p>
            <a:pPr>
              <a:buFont typeface="Arial" panose="020B0604020202020204" pitchFamily="34" charset="0"/>
              <a:buChar char="•"/>
            </a:pPr>
            <a:endParaRPr lang="en-US" altLang="zh-CN" b="1" dirty="0"/>
          </a:p>
          <a:p>
            <a:pPr>
              <a:buFont typeface="Arial" panose="020B0604020202020204" pitchFamily="34" charset="0"/>
              <a:buChar char="•"/>
            </a:pPr>
            <a:endParaRPr lang="en-US" altLang="zh-CN" b="1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 smtClean="0"/>
              <a:t>难点（重心）区别：</a:t>
            </a:r>
            <a:endParaRPr lang="en-US" altLang="zh-CN" b="1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b="1" dirty="0" smtClean="0"/>
              <a:t>快、小 </a:t>
            </a:r>
            <a:endParaRPr lang="en-US" altLang="zh-CN" b="1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b="1" dirty="0" smtClean="0"/>
              <a:t>适合、误差小、更能描述事实、更复杂、同一个模型适用范围更广</a:t>
            </a:r>
            <a:endParaRPr lang="zh-CN" altLang="en-US" b="1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b="1" dirty="0" smtClean="0"/>
              <a:t>作为一个计算机学生</a:t>
            </a:r>
            <a:endParaRPr lang="en-US" altLang="zh-CN" b="1" dirty="0" smtClean="0"/>
          </a:p>
          <a:p>
            <a:pPr>
              <a:buFont typeface="Arial" panose="020B0604020202020204" pitchFamily="34" charset="0"/>
              <a:buChar char="•"/>
            </a:pPr>
            <a:endParaRPr lang="zh-CN" altLang="en-US" b="1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/>
              <a:t>算法设计</a:t>
            </a:r>
            <a:r>
              <a:rPr lang="en-US" altLang="zh-CN" b="1" dirty="0" smtClean="0"/>
              <a:t>vs</a:t>
            </a:r>
            <a:r>
              <a:rPr lang="zh-CN" altLang="en-US" b="1" dirty="0" smtClean="0"/>
              <a:t>数值分析、机器学习</a:t>
            </a:r>
            <a:endParaRPr lang="zh-CN" altLang="en-US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1791" y="4727027"/>
            <a:ext cx="8228493" cy="3450696"/>
          </a:xfrm>
        </p:spPr>
        <p:txBody>
          <a:bodyPr/>
          <a:lstStyle/>
          <a:p>
            <a:r>
              <a:rPr lang="zh-CN" altLang="en-US" b="1" dirty="0" smtClean="0"/>
              <a:t>利用数学模型来描述现实生活的现象（有依据地找规律）</a:t>
            </a:r>
            <a:endParaRPr lang="zh-CN" altLang="en-US" b="1" dirty="0" smtClean="0"/>
          </a:p>
          <a:p>
            <a:r>
              <a:rPr lang="zh-CN" altLang="en-US" b="1" dirty="0" smtClean="0"/>
              <a:t>让我们的计算机能代替人做很多事儿</a:t>
            </a:r>
            <a:endParaRPr lang="zh-CN" altLang="en-US" b="1" dirty="0" smtClean="0"/>
          </a:p>
          <a:p>
            <a:r>
              <a:rPr lang="zh-CN" altLang="en-US" b="1" dirty="0" smtClean="0"/>
              <a:t>由于计算机的高强度计算能力，可以做到很多人无法做到的</a:t>
            </a:r>
            <a:r>
              <a:rPr lang="en-US" altLang="zh-CN" b="1" dirty="0" smtClean="0"/>
              <a:t>“</a:t>
            </a:r>
            <a:r>
              <a:rPr lang="zh-CN" altLang="en-US" b="1" dirty="0" smtClean="0"/>
              <a:t>有规律</a:t>
            </a:r>
            <a:r>
              <a:rPr lang="en-US" altLang="zh-CN" b="1" dirty="0" smtClean="0"/>
              <a:t>”</a:t>
            </a:r>
            <a:r>
              <a:rPr lang="zh-CN" altLang="en-US" b="1" dirty="0" smtClean="0"/>
              <a:t>的事儿</a:t>
            </a:r>
            <a:endParaRPr lang="en-US" altLang="zh-CN" b="1" dirty="0" smtClean="0"/>
          </a:p>
          <a:p>
            <a:pPr marL="0" indent="0">
              <a:buNone/>
            </a:pPr>
            <a:endParaRPr lang="en-US" altLang="zh-CN" b="1" dirty="0" smtClean="0"/>
          </a:p>
          <a:p>
            <a:pPr marL="0" indent="0">
              <a:buNone/>
            </a:pPr>
            <a:endParaRPr lang="zh-CN" altLang="en-US" b="1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什么是机器学习</a:t>
            </a:r>
            <a:endParaRPr lang="zh-CN" altLang="en-US" b="1" dirty="0"/>
          </a:p>
        </p:txBody>
      </p:sp>
      <p:sp>
        <p:nvSpPr>
          <p:cNvPr id="4" name="AutoShape 2" descr="http://img4.imgtn.bdimg.com/it/u=1952649639,162536101&amp;fm=1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/>
          </a:p>
        </p:txBody>
      </p:sp>
      <p:pic>
        <p:nvPicPr>
          <p:cNvPr id="1027" name="Picture 3" descr="C:\Users\ScorpioMiku\AppData\Roaming\Tencent\Users\1056992492\TIM\WinTemp\RichOle\6B272Q9EQT$C]{%XS`G%QNG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49396"/>
            <a:ext cx="2944734" cy="179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ttps://ss2.bdstatic.com/70cFvnSh_Q1YnxGkpoWK1HF6hhy/it/u=649769412,106101212&amp;fm=26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333" y="2198210"/>
            <a:ext cx="2298792" cy="191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795825" y="2720677"/>
            <a:ext cx="7408333" cy="4137323"/>
          </a:xfrm>
        </p:spPr>
        <p:txBody>
          <a:bodyPr/>
          <a:lstStyle/>
          <a:p>
            <a:r>
              <a:rPr lang="zh-CN" altLang="en-US" b="1" dirty="0" smtClean="0"/>
              <a:t>天气温度预测</a:t>
            </a:r>
            <a:endParaRPr lang="zh-CN" altLang="en-US" b="1" dirty="0"/>
          </a:p>
        </p:txBody>
      </p:sp>
      <p:sp>
        <p:nvSpPr>
          <p:cNvPr id="4" name="内容占位符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1252728"/>
          </a:xfrm>
        </p:spPr>
        <p:txBody>
          <a:bodyPr>
            <a:normAutofit/>
          </a:bodyPr>
          <a:lstStyle/>
          <a:p>
            <a:r>
              <a:rPr lang="zh-CN" altLang="en-US" sz="3200" b="1" dirty="0" smtClean="0"/>
              <a:t>利用数学模型来描述现实生活的现象</a:t>
            </a:r>
            <a:br>
              <a:rPr lang="en-US" altLang="zh-CN" sz="3200" b="1" dirty="0" smtClean="0"/>
            </a:br>
            <a:r>
              <a:rPr lang="zh-CN" altLang="en-US" sz="3200" b="1" dirty="0" smtClean="0"/>
              <a:t>（有依据地找规律）</a:t>
            </a:r>
            <a:endParaRPr lang="en-US" altLang="zh-CN" sz="3200" b="1" dirty="0" smtClean="0"/>
          </a:p>
          <a:p>
            <a:pPr marL="0" indent="0">
              <a:buNone/>
            </a:pPr>
            <a:endParaRPr lang="zh-CN" altLang="en-US" sz="32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700808"/>
            <a:ext cx="3806056" cy="2872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868144" y="4797152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11</a:t>
            </a:r>
            <a:r>
              <a:rPr lang="zh-CN" altLang="en-US" b="1" dirty="0" smtClean="0"/>
              <a:t>月</a:t>
            </a:r>
            <a:r>
              <a:rPr lang="en-US" altLang="zh-CN" b="1" dirty="0" smtClean="0"/>
              <a:t>19</a:t>
            </a:r>
            <a:r>
              <a:rPr lang="zh-CN" altLang="en-US" b="1" dirty="0" smtClean="0"/>
              <a:t>号的温度</a:t>
            </a:r>
            <a:endParaRPr lang="zh-CN" altLang="en-US" b="1" dirty="0"/>
          </a:p>
        </p:txBody>
      </p:sp>
      <p:sp>
        <p:nvSpPr>
          <p:cNvPr id="6" name="矩形 5"/>
          <p:cNvSpPr/>
          <p:nvPr/>
        </p:nvSpPr>
        <p:spPr>
          <a:xfrm>
            <a:off x="4067944" y="1628800"/>
            <a:ext cx="3744416" cy="29443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251520" y="5373216"/>
            <a:ext cx="865187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这个其实不难，很容易预测。</a:t>
            </a:r>
            <a:endParaRPr lang="en-US" altLang="zh-CN" sz="2000" b="1" dirty="0" smtClean="0"/>
          </a:p>
          <a:p>
            <a:r>
              <a:rPr lang="zh-CN" altLang="en-US" sz="2000" b="1" dirty="0" smtClean="0"/>
              <a:t>但是数量提升了怎么办，如果你是一个专门搞这种温度预测的人员，</a:t>
            </a:r>
            <a:endParaRPr lang="en-US" altLang="zh-CN" sz="2000" b="1" dirty="0" smtClean="0"/>
          </a:p>
          <a:p>
            <a:r>
              <a:rPr lang="zh-CN" altLang="en-US" sz="2000" b="1" dirty="0" smtClean="0"/>
              <a:t>每天你要实时预测成千上百个地方的温度。那你不算成鲍骞（</a:t>
            </a:r>
            <a:r>
              <a:rPr lang="en-US" altLang="zh-CN" sz="2000" b="1" dirty="0" err="1" smtClean="0"/>
              <a:t>sha</a:t>
            </a:r>
            <a:r>
              <a:rPr lang="zh-CN" altLang="en-US" sz="2000" b="1" dirty="0" smtClean="0"/>
              <a:t>）月（</a:t>
            </a:r>
            <a:r>
              <a:rPr lang="en-US" altLang="zh-CN" sz="2000" b="1" dirty="0" smtClean="0"/>
              <a:t>bi</a:t>
            </a:r>
            <a:r>
              <a:rPr lang="zh-CN" altLang="en-US" sz="2000" b="1" dirty="0" smtClean="0"/>
              <a:t>）</a:t>
            </a:r>
            <a:endParaRPr lang="en-US" altLang="zh-CN" sz="20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755576" y="2060848"/>
            <a:ext cx="7524825" cy="4065315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tx1"/>
                </a:solidFill>
              </a:rPr>
              <a:t>模拟出一个人</a:t>
            </a:r>
            <a:r>
              <a:rPr lang="zh-CN" altLang="en-US" b="1" dirty="0">
                <a:solidFill>
                  <a:schemeClr val="tx1"/>
                </a:solidFill>
              </a:rPr>
              <a:t>对“美”的</a:t>
            </a:r>
            <a:r>
              <a:rPr lang="zh-CN" altLang="en-US" b="1" dirty="0" smtClean="0">
                <a:solidFill>
                  <a:schemeClr val="tx1"/>
                </a:solidFill>
              </a:rPr>
              <a:t>评价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endParaRPr lang="zh-CN" altLang="en-US" dirty="0"/>
          </a:p>
          <a:p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2800" b="1" dirty="0"/>
              <a:t>利用数学模型来描述现实生活的现象</a:t>
            </a:r>
            <a:br>
              <a:rPr lang="en-US" altLang="zh-CN" sz="2800" b="1" dirty="0"/>
            </a:br>
            <a:r>
              <a:rPr lang="zh-CN" altLang="en-US" sz="2800" b="1" dirty="0"/>
              <a:t>（有依据地找规律）</a:t>
            </a:r>
            <a:br>
              <a:rPr lang="en-US" altLang="zh-CN" sz="2800" b="1" dirty="0"/>
            </a:br>
            <a:endParaRPr lang="zh-CN" altLang="en-US" sz="2800" b="1" dirty="0"/>
          </a:p>
        </p:txBody>
      </p:sp>
      <p:grpSp>
        <p:nvGrpSpPr>
          <p:cNvPr id="6" name="组合 5"/>
          <p:cNvGrpSpPr/>
          <p:nvPr/>
        </p:nvGrpSpPr>
        <p:grpSpPr>
          <a:xfrm>
            <a:off x="467360" y="2637155"/>
            <a:ext cx="7200265" cy="3384550"/>
            <a:chOff x="736" y="4153"/>
            <a:chExt cx="11339" cy="5330"/>
          </a:xfrm>
        </p:grpSpPr>
        <p:sp>
          <p:nvSpPr>
            <p:cNvPr id="4" name="TextBox 3"/>
            <p:cNvSpPr txBox="1"/>
            <p:nvPr/>
          </p:nvSpPr>
          <p:spPr>
            <a:xfrm>
              <a:off x="736" y="4814"/>
              <a:ext cx="1018" cy="40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头发</a:t>
              </a:r>
              <a:endParaRPr lang="en-US" altLang="zh-CN" b="1" dirty="0" smtClean="0"/>
            </a:p>
            <a:p>
              <a:r>
                <a:rPr lang="zh-CN" altLang="en-US" b="1" dirty="0" smtClean="0"/>
                <a:t>五官</a:t>
              </a:r>
              <a:endParaRPr lang="en-US" altLang="zh-CN" b="1" dirty="0" smtClean="0"/>
            </a:p>
            <a:p>
              <a:r>
                <a:rPr lang="zh-CN" altLang="en-US" b="1" dirty="0" smtClean="0"/>
                <a:t>性格</a:t>
              </a:r>
              <a:endParaRPr lang="en-US" altLang="zh-CN" b="1" dirty="0" smtClean="0"/>
            </a:p>
            <a:p>
              <a:r>
                <a:rPr lang="zh-CN" altLang="en-US" b="1" dirty="0" smtClean="0"/>
                <a:t>身高</a:t>
              </a:r>
              <a:endParaRPr lang="en-US" altLang="zh-CN" b="1" dirty="0" smtClean="0"/>
            </a:p>
            <a:p>
              <a:r>
                <a:rPr lang="zh-CN" altLang="en-US" b="1" dirty="0" smtClean="0"/>
                <a:t>体重</a:t>
              </a:r>
              <a:endParaRPr lang="en-US" altLang="zh-CN" b="1" dirty="0" smtClean="0"/>
            </a:p>
            <a:p>
              <a:r>
                <a:rPr lang="zh-CN" altLang="en-US" b="1" dirty="0" smtClean="0"/>
                <a:t>年龄</a:t>
              </a:r>
              <a:endParaRPr lang="en-US" altLang="zh-CN" b="1" dirty="0" smtClean="0"/>
            </a:p>
            <a:p>
              <a:r>
                <a:rPr lang="zh-CN" altLang="en-US" b="1" dirty="0" smtClean="0"/>
                <a:t>学历</a:t>
              </a:r>
              <a:endParaRPr lang="en-US" altLang="zh-CN" b="1" dirty="0" smtClean="0"/>
            </a:p>
            <a:p>
              <a:r>
                <a:rPr lang="en-US" altLang="zh-CN" b="1" dirty="0" smtClean="0"/>
                <a:t> ······</a:t>
              </a:r>
              <a:endParaRPr lang="zh-CN" altLang="en-US" b="1" dirty="0" smtClean="0"/>
            </a:p>
            <a:p>
              <a:endParaRPr lang="zh-CN" altLang="en-US" b="1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2437" y="4153"/>
              <a:ext cx="9639" cy="53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80" y="4524"/>
              <a:ext cx="1381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豆腐脑</a:t>
              </a:r>
              <a:endParaRPr lang="zh-CN" altLang="en-US" b="1" dirty="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259840" y="3717290"/>
            <a:ext cx="7933055" cy="923290"/>
            <a:chOff x="1984" y="5854"/>
            <a:chExt cx="12493" cy="1454"/>
          </a:xfrm>
        </p:grpSpPr>
        <p:sp>
          <p:nvSpPr>
            <p:cNvPr id="8" name="右箭头 7"/>
            <p:cNvSpPr/>
            <p:nvPr/>
          </p:nvSpPr>
          <p:spPr>
            <a:xfrm>
              <a:off x="1984" y="6237"/>
              <a:ext cx="1588" cy="51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0" name="右箭头 9"/>
            <p:cNvSpPr/>
            <p:nvPr/>
          </p:nvSpPr>
          <p:spPr>
            <a:xfrm>
              <a:off x="11623" y="6492"/>
              <a:ext cx="1361" cy="4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3097" y="5854"/>
              <a:ext cx="1381" cy="1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喜欢</a:t>
              </a:r>
              <a:endParaRPr lang="en-US" altLang="zh-CN" b="1" dirty="0" smtClean="0"/>
            </a:p>
            <a:p>
              <a:r>
                <a:rPr lang="en-US" altLang="zh-CN" b="1" dirty="0" smtClean="0"/>
                <a:t>   or</a:t>
              </a:r>
              <a:endParaRPr lang="en-US" altLang="zh-CN" b="1" dirty="0" smtClean="0"/>
            </a:p>
            <a:p>
              <a:r>
                <a:rPr lang="zh-CN" altLang="en-US" b="1" dirty="0"/>
                <a:t>不喜欢</a:t>
              </a:r>
              <a:endParaRPr lang="zh-CN" altLang="en-US" b="1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073656" y="6361856"/>
            <a:ext cx="5945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其实人的“经历”就可以看做是训练的过程（王氏玄学）</a:t>
            </a:r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2073910" y="3213100"/>
            <a:ext cx="5363845" cy="2896870"/>
            <a:chOff x="3266" y="5060"/>
            <a:chExt cx="8447" cy="4562"/>
          </a:xfrm>
        </p:grpSpPr>
        <p:sp>
          <p:nvSpPr>
            <p:cNvPr id="13" name="右大括号 12"/>
            <p:cNvSpPr/>
            <p:nvPr/>
          </p:nvSpPr>
          <p:spPr>
            <a:xfrm>
              <a:off x="3266" y="5060"/>
              <a:ext cx="873" cy="2948"/>
            </a:xfrm>
            <a:prstGeom prst="rightBrac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43" y="5345"/>
              <a:ext cx="7571" cy="10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模型①</a:t>
              </a:r>
              <a:endParaRPr lang="en-US" altLang="zh-CN" dirty="0" smtClean="0"/>
            </a:p>
            <a:p>
              <a:r>
                <a:rPr lang="en-US" altLang="zh-CN" dirty="0" smtClean="0"/>
                <a:t>f(people) = W1 *</a:t>
              </a:r>
              <a:r>
                <a:rPr lang="zh-CN" altLang="en-US" dirty="0" smtClean="0"/>
                <a:t>头发 </a:t>
              </a:r>
              <a:r>
                <a:rPr lang="en-US" altLang="zh-CN" dirty="0" smtClean="0"/>
                <a:t>+ w2 *</a:t>
              </a:r>
              <a:r>
                <a:rPr lang="zh-CN" altLang="en-US" dirty="0" smtClean="0"/>
                <a:t>五官</a:t>
              </a:r>
              <a:r>
                <a:rPr lang="en-US" altLang="zh-CN" dirty="0" smtClean="0"/>
                <a:t>+w3*</a:t>
              </a:r>
              <a:r>
                <a:rPr lang="zh-CN" altLang="en-US" dirty="0" smtClean="0"/>
                <a:t>性格</a:t>
              </a:r>
              <a:r>
                <a:rPr lang="en-US" altLang="zh-CN" dirty="0" smtClean="0"/>
                <a:t>+…..</a:t>
              </a:r>
              <a:endParaRPr lang="zh-CN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169" y="6781"/>
              <a:ext cx="1381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模型②</a:t>
              </a:r>
              <a:endParaRPr lang="en-US" altLang="zh-CN" dirty="0" smtClean="0"/>
            </a:p>
          </p:txBody>
        </p:sp>
        <p:pic>
          <p:nvPicPr>
            <p:cNvPr id="3073" name="Picture 1" descr="C:\Users\ScorpioMiku\AppData\Roaming\Tencent\Users\1056992492\TIM\WinTemp\RichOle\P]~R{NHD2T6[QVL~`YS`S6M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9" y="6748"/>
              <a:ext cx="4525" cy="2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8" name="墨迹 17"/>
              <p14:cNvContentPartPr/>
              <p14:nvPr/>
            </p14:nvContentPartPr>
            <p14:xfrm>
              <a:off x="1092200" y="3759200"/>
              <a:ext cx="133350" cy="6985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"/>
            </p:blipFill>
            <p:spPr>
              <a:xfrm>
                <a:off x="1092200" y="3759200"/>
                <a:ext cx="13335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9" name="墨迹 18"/>
              <p14:cNvContentPartPr/>
              <p14:nvPr/>
            </p14:nvContentPartPr>
            <p14:xfrm>
              <a:off x="1136650" y="4584700"/>
              <a:ext cx="165100" cy="1016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5"/>
            </p:blipFill>
            <p:spPr>
              <a:xfrm>
                <a:off x="1136650" y="4584700"/>
                <a:ext cx="1651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20" name="墨迹 19"/>
              <p14:cNvContentPartPr/>
              <p14:nvPr/>
            </p14:nvContentPartPr>
            <p14:xfrm>
              <a:off x="1282700" y="3670300"/>
              <a:ext cx="44450" cy="1460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7"/>
            </p:blipFill>
            <p:spPr>
              <a:xfrm>
                <a:off x="1282700" y="3670300"/>
                <a:ext cx="4445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21" name="墨迹 20"/>
              <p14:cNvContentPartPr/>
              <p14:nvPr/>
            </p14:nvContentPartPr>
            <p14:xfrm>
              <a:off x="996950" y="3429000"/>
              <a:ext cx="12700" cy="36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9"/>
            </p:blipFill>
            <p:spPr>
              <a:xfrm>
                <a:off x="996950" y="34290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22" name="墨迹 21"/>
              <p14:cNvContentPartPr/>
              <p14:nvPr/>
            </p14:nvContentPartPr>
            <p14:xfrm>
              <a:off x="965200" y="4006850"/>
              <a:ext cx="12700" cy="36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9"/>
            </p:blipFill>
            <p:spPr>
              <a:xfrm>
                <a:off x="965200" y="40068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23" name="墨迹 22"/>
              <p14:cNvContentPartPr/>
              <p14:nvPr/>
            </p14:nvContentPartPr>
            <p14:xfrm>
              <a:off x="908050" y="4330700"/>
              <a:ext cx="12700" cy="36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9"/>
            </p:blipFill>
            <p:spPr>
              <a:xfrm>
                <a:off x="908050" y="43307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24" name="墨迹 23"/>
              <p14:cNvContentPartPr/>
              <p14:nvPr/>
            </p14:nvContentPartPr>
            <p14:xfrm>
              <a:off x="1073150" y="4813300"/>
              <a:ext cx="12700" cy="36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9"/>
            </p:blipFill>
            <p:spPr>
              <a:xfrm>
                <a:off x="1073150" y="4813300"/>
                <a:ext cx="12700" cy="36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251520" y="1916832"/>
            <a:ext cx="4752528" cy="4392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大数据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深度学习、数据挖掘、机器学习、大数据、机器视觉</a:t>
            </a:r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3491880" y="2564904"/>
            <a:ext cx="1872208" cy="1800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419872" y="3645024"/>
            <a:ext cx="2016224" cy="20882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3484204" y="4726813"/>
            <a:ext cx="2016224" cy="20162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873986" y="322555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数据挖掘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38318" y="439646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机器学习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002614" y="566124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机器视觉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波形">
  <a:themeElements>
    <a:clrScheme name="波形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波形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波形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0</TotalTime>
  <Words>3737</Words>
  <Application>WPS 演示</Application>
  <PresentationFormat>全屏显示(4:3)</PresentationFormat>
  <Paragraphs>327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5" baseType="lpstr">
      <vt:lpstr>Arial</vt:lpstr>
      <vt:lpstr>宋体</vt:lpstr>
      <vt:lpstr>Wingdings</vt:lpstr>
      <vt:lpstr>Symbol</vt:lpstr>
      <vt:lpstr>Candara</vt:lpstr>
      <vt:lpstr>华文楷体</vt:lpstr>
      <vt:lpstr>华文新魏</vt:lpstr>
      <vt:lpstr>微软雅黑</vt:lpstr>
      <vt:lpstr>Arial Unicode MS</vt:lpstr>
      <vt:lpstr>Calibri</vt:lpstr>
      <vt:lpstr>波形</vt:lpstr>
      <vt:lpstr>PowerPoint 演示文稿</vt:lpstr>
      <vt:lpstr>主要是给大二讲的，大一的听着有点儿懵很正常。代码不强求，理论（思维）一定要跟随</vt:lpstr>
      <vt:lpstr>不管是大一大二</vt:lpstr>
      <vt:lpstr>希望同学们在以后的学习生活中 在学一样东西前第一件事儿就是搞明白为什么学他，生活中应用是啥。 当知识层面稍微广了一点儿后，就开始挖掘自己的兴趣点，挖掘到兴趣点</vt:lpstr>
      <vt:lpstr>算法设计vs数值分析、机器学习</vt:lpstr>
      <vt:lpstr>什么是机器学习</vt:lpstr>
      <vt:lpstr>利用数学模型来描述现实生活的现象 （有依据地找规律）</vt:lpstr>
      <vt:lpstr>利用数学模型来描述现实生活的现象 （有依据地找规律） </vt:lpstr>
      <vt:lpstr>深度学习、数据挖掘、机器学习、大数据、机器视觉</vt:lpstr>
      <vt:lpstr>数学 and 机器学习</vt:lpstr>
      <vt:lpstr>开工！python</vt:lpstr>
      <vt:lpstr>Python语法</vt:lpstr>
      <vt:lpstr>线性规划、回归预测</vt:lpstr>
      <vt:lpstr>优化方向和方法</vt:lpstr>
      <vt:lpstr>小练习</vt:lpstr>
      <vt:lpstr>拟合天气气温，做到预测！</vt:lpstr>
      <vt:lpstr>遇到的问题</vt:lpstr>
      <vt:lpstr>局部加权回归 ——自闭之旅开始</vt:lpstr>
      <vt:lpstr> </vt:lpstr>
      <vt:lpstr>PowerPoint 演示文稿</vt:lpstr>
      <vt:lpstr>概率！</vt:lpstr>
      <vt:lpstr>贝叶斯</vt:lpstr>
      <vt:lpstr>PowerPoint 演示文稿</vt:lpstr>
      <vt:lpstr>我们的数据很单一，很少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ScorpioMiku</dc:creator>
  <cp:lastModifiedBy>ScorpioMiku</cp:lastModifiedBy>
  <cp:revision>96</cp:revision>
  <dcterms:created xsi:type="dcterms:W3CDTF">2018-11-23T12:12:00Z</dcterms:created>
  <dcterms:modified xsi:type="dcterms:W3CDTF">2018-11-25T14:31:59Z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2052-11.1.0.7989</vt:lpwstr>
  </property>
</Properties>
</file>